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76" r:id="rId4"/>
    <p:sldMasterId id="2147483986" r:id="rId5"/>
  </p:sldMasterIdLst>
  <p:notesMasterIdLst>
    <p:notesMasterId r:id="rId28"/>
  </p:notesMasterIdLst>
  <p:handoutMasterIdLst>
    <p:handoutMasterId r:id="rId29"/>
  </p:handoutMasterIdLst>
  <p:sldIdLst>
    <p:sldId id="724" r:id="rId6"/>
    <p:sldId id="741" r:id="rId7"/>
    <p:sldId id="726" r:id="rId8"/>
    <p:sldId id="721" r:id="rId9"/>
    <p:sldId id="723" r:id="rId10"/>
    <p:sldId id="728" r:id="rId11"/>
    <p:sldId id="744" r:id="rId12"/>
    <p:sldId id="748" r:id="rId13"/>
    <p:sldId id="729" r:id="rId14"/>
    <p:sldId id="733" r:id="rId15"/>
    <p:sldId id="730" r:id="rId16"/>
    <p:sldId id="731" r:id="rId17"/>
    <p:sldId id="732" r:id="rId18"/>
    <p:sldId id="734" r:id="rId19"/>
    <p:sldId id="735" r:id="rId20"/>
    <p:sldId id="736" r:id="rId21"/>
    <p:sldId id="737" r:id="rId22"/>
    <p:sldId id="738" r:id="rId23"/>
    <p:sldId id="740" r:id="rId24"/>
    <p:sldId id="749" r:id="rId25"/>
    <p:sldId id="711" r:id="rId26"/>
    <p:sldId id="4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24ADD8B-534C-D256-17C9-34CA93135C07}" name="Gil Robalo Rei" initials="GR" userId="S::gil.rei@tum.de::26f3aef3-e496-47e8-9721-68f599c659ed" providerId="AD"/>
  <p188:author id="{B4F3EECC-232B-FA1A-3F0F-178249D39B73}" name="Guest User" initials="GU" userId="S::urn:spo:anon#05f6aebfaa098e278024d86afc16820db8b7fe7038b8405aa30ebae0c8f9204d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D30"/>
    <a:srgbClr val="53BAFF"/>
    <a:srgbClr val="B4D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0A1F0-5D94-4848-B8A2-0E6DA6DE14C5}" v="146" dt="2025-07-29T13:13:00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3"/>
    <p:restoredTop sz="94658"/>
  </p:normalViewPr>
  <p:slideViewPr>
    <p:cSldViewPr snapToGrid="0">
      <p:cViewPr varScale="1">
        <p:scale>
          <a:sx n="116" d="100"/>
          <a:sy n="116" d="100"/>
        </p:scale>
        <p:origin x="728" y="176"/>
      </p:cViewPr>
      <p:guideLst>
        <p:guide orient="horz" pos="2115"/>
        <p:guide orient="horz" pos="227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59" d="100"/>
          <a:sy n="159" d="100"/>
        </p:scale>
        <p:origin x="682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83EA6F-611D-C7C6-6103-2C3C791377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83EE-7AA1-8C08-34B1-E91541D9FB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C8C33-55A3-F140-B353-1ECD0D693845}" type="datetimeFigureOut">
              <a:rPr lang="en-DE" smtClean="0"/>
              <a:t>06.10.25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7EC565-CBA4-697D-49E2-498DED505E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B0A4F-0C56-3039-D5D3-22FAEC8B9A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328BA-088E-BF41-BD76-BD58CC53868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66166647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7C94C-7105-44D0-8F66-2D46E2C816C1}" type="datetimeFigureOut">
              <a:t>06.10.25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C3A85-8A8A-4567-9577-11470E22E27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85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AC3A85-8A8A-4567-9577-11470E22E274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044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8E42EC-28AB-43F3-9C27-AA91882C19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390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1BD790-BA27-D7BB-ED12-85C87DEB0CB6}"/>
              </a:ext>
            </a:extLst>
          </p:cNvPr>
          <p:cNvSpPr/>
          <p:nvPr userDrawn="1"/>
        </p:nvSpPr>
        <p:spPr>
          <a:xfrm>
            <a:off x="3175" y="5624245"/>
            <a:ext cx="12188825" cy="1233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D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E01530-0E54-85B8-6142-13C97D868558}"/>
              </a:ext>
            </a:extLst>
          </p:cNvPr>
          <p:cNvCxnSpPr>
            <a:cxnSpLocks/>
          </p:cNvCxnSpPr>
          <p:nvPr userDrawn="1"/>
        </p:nvCxnSpPr>
        <p:spPr>
          <a:xfrm>
            <a:off x="0" y="5624245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31C9562-1379-6573-C946-354953AC9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3B9FE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200" b="1" i="0" u="none" strike="noStrike" kern="1200" cap="all" spc="200" normalizeH="0" baseline="0" noProof="0" dirty="0">
                <a:ln>
                  <a:noFill/>
                </a:ln>
                <a:solidFill>
                  <a:srgbClr val="344068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Quantification of Uncertain Effects in Engineering Systems</a:t>
            </a:r>
            <a:endParaRPr kumimoji="0" lang="en-US" sz="2200" b="0" i="0" u="none" strike="noStrike" kern="1200" cap="all" spc="20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Calibri Light" panose="020F0302020204030204"/>
              <a:ea typeface="+mj-lt"/>
              <a:cs typeface="Calibri Light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lang="en-US" sz="2200" dirty="0">
              <a:ea typeface="+mj-lt"/>
              <a:cs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DC876C-248D-54F5-7CCA-26FAB26BB2D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/>
          <a:stretch>
            <a:fillRect/>
          </a:stretch>
        </p:blipFill>
        <p:spPr bwMode="auto">
          <a:xfrm>
            <a:off x="1100051" y="2979786"/>
            <a:ext cx="6767243" cy="126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821CE31-0EA3-9218-CBAA-CF1ECF967F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292" y="425036"/>
            <a:ext cx="2370763" cy="23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4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89F4-A608-8637-B53F-C42B0C83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99BCE6A-9E4E-3ED1-7D65-45454168F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053B49-8B11-03F1-4644-4079CEA9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BF462D-8498-7CB4-4F8E-2EE462649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58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7E75A6-6772-A91B-6984-5061725F7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7583D6-4F1A-7120-E4E0-42604C86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E59306-D806-E046-D214-08D93B59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3543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5D1C1C-4600-BB5F-C1E0-61B211B3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470783-FBE9-192E-7BFC-9DB87E66B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0EF252-4620-EC0C-DE83-04CBD2E4E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E339EF-16E1-4C7E-C2FD-A07769D61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336AF51-3BE6-D57A-1881-FB3F01DE7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283E60-3AF9-517F-9212-6479F3038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418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887BF-9998-5206-DF04-5DD642A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7097C15-C912-2575-B4A7-5E9B0D5AF9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17FB29-39E5-6A96-58B8-D3019F906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0057B0-2418-EFF8-CE36-FB901BD0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F81EFC-E06C-5199-F268-2BE892BD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2131B-7EDA-6590-E9B6-3549EB8F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1971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E65B0-7FDF-DE76-2E79-F7388E20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3C1B51-4EEE-A81D-CAC3-0BFDB5219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400599-10A8-1552-3E63-AA11EFB4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4D104F-481D-DD8C-363D-5F7B1EBB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A7664E-7359-D5DD-922B-5C11F47F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273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0DE8291-F950-2664-1D80-D5BD581C5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AA9C56-5777-DA39-5999-BA47A5272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AC0EDD-78B7-1A28-503D-0EB5BC3D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3A1593-E9A6-E6BA-66AD-3E78180B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D32D28-B71B-1F3A-F7B6-D7DF7EB1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64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07D422-C08A-60D1-45D0-CE7BBECCB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D322E-0D5D-15DD-BD3D-20F6AB983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79" y="6592632"/>
            <a:ext cx="1521230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01.10.2025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8E36EF-9194-9225-D849-7EFE3467D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6841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4B04C5-403F-0616-D68D-74B3B800B9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000" y="1368403"/>
            <a:ext cx="10080000" cy="48085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E7D7EB8-DC7B-F585-D271-1E49FE18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5CCF2-EAA1-80A9-46EC-1CED1ED64F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3BC0-30C2-9FB7-67AD-24B535AE00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79" y="6592632"/>
            <a:ext cx="1521230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01.10.2025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01707-EC56-7FD9-D60F-1C8B71182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5829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2CA7B8-3DD4-4586-6C97-170CEA3B9F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2688" y="1370288"/>
            <a:ext cx="4937760" cy="48035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3BA0413-58E4-B3B9-843D-6D6542575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1552" y="1368403"/>
            <a:ext cx="4937760" cy="4808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0FE9A3-44EC-2ADF-7B61-4989E6804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FC00D3-3B39-8214-DC0A-6C2DB155B99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97279" y="6592632"/>
            <a:ext cx="1521230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01.10.2025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20B3DE-3B7D-7E41-5904-66717CDF0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42766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18571-A98A-8772-CE35-B911FBFF2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81086D-CFE7-E0D5-39B1-5504C319E7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361243-29AB-329D-C4A1-570DC9A3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AFACC1-B3F0-C9E5-66B9-8A78AB7EB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2125F5-D7B3-75BC-18B1-DB5F32823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556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15919-4BC6-DDD0-8B7C-04C37D201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AD6E52-6657-2E59-D07A-0079A06B0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4346AD-C264-19B4-6A12-A27664BB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B64C84-653E-510A-130F-4F1FC7FD0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D1D4D2-BD5A-2678-8208-31428D4C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671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94AA9F-52E8-0329-1399-5A254CDC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6B2C0-B290-C129-4DF8-5078710F7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E353AB-8A38-89DC-CDB5-E527FBFC9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BFD5D4-028E-0680-C062-5A0C1F94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AE530A-D0C9-170D-AA33-9C86C5A2F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3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F6A53-0EAA-552D-99E8-D80931F0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48DB09-F29D-A74E-0884-594D13C39C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12D917-E2B0-5AF7-D84D-93942EC0D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B553B8-CD88-53B3-7456-70B8060A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AB9657-9DE3-7F67-6BAF-DFC58DDB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B3CE87-639D-1A59-E4A3-FA622A13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42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783113-40C3-24D1-2C5D-C372C4AC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DCDD9C-93ED-87F6-4FAE-3B8EC4944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FFD21B-DCB1-AC18-ED4D-ADF8C2E43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EB291BF-CC92-1459-7840-1C6B2705C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C930AAF-7E83-5EC8-E62B-F5F49BB17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0FAB317-85EA-BB40-A0EC-13E2025CA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59BE7E5-4BDC-E14C-00C6-6E3A812DF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99004CC-5D4F-AEF3-0C88-80CF8A4C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774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592632"/>
            <a:ext cx="12188825" cy="265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000" y="351696"/>
            <a:ext cx="10080000" cy="846897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000" y="1368404"/>
            <a:ext cx="10080000" cy="48085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79" y="6592632"/>
            <a:ext cx="1521230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01.10.2025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baseline="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92632"/>
            <a:ext cx="1312025" cy="2653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1056535" y="1200232"/>
            <a:ext cx="100800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F36DB6-3CEB-7CBE-B9D5-56A72D886B8C}"/>
              </a:ext>
            </a:extLst>
          </p:cNvPr>
          <p:cNvCxnSpPr>
            <a:cxnSpLocks/>
          </p:cNvCxnSpPr>
          <p:nvPr userDrawn="1"/>
        </p:nvCxnSpPr>
        <p:spPr>
          <a:xfrm>
            <a:off x="0" y="6588785"/>
            <a:ext cx="121920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D50822-B4B0-EA65-EB01-020FCB4D56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949" y="123903"/>
            <a:ext cx="756179" cy="7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7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82" r:id="rId2"/>
    <p:sldLayoutId id="2147483978" r:id="rId3"/>
    <p:sldLayoutId id="2147483985" r:id="rId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34BB4D-940B-70A5-9A88-F17AB633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BC71C9-A068-A6EB-DF02-A87A80EF6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179924-7C44-1AFD-F45E-F02B4B3FA7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709C38-E033-4549-8175-CC5585A70739}" type="datetimeFigureOut">
              <a:rPr lang="de-DE" smtClean="0"/>
              <a:t>06.10.25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62D06F-D778-5BE0-C537-2219AF7F7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B0FB3D-C46B-481A-8F9E-07409F404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DCD5F7-6F98-455C-9CB3-2D39B83F39E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793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8.png"/><Relationship Id="rId7" Type="http://schemas.openxmlformats.org/officeDocument/2006/relationships/image" Target="../media/image9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10.png"/><Relationship Id="rId5" Type="http://schemas.openxmlformats.org/officeDocument/2006/relationships/image" Target="../media/image97.png"/><Relationship Id="rId10" Type="http://schemas.openxmlformats.org/officeDocument/2006/relationships/image" Target="../media/image25.png"/><Relationship Id="rId4" Type="http://schemas.openxmlformats.org/officeDocument/2006/relationships/image" Target="../media/image96.png"/><Relationship Id="rId9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4.png"/><Relationship Id="rId12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11" Type="http://schemas.openxmlformats.org/officeDocument/2006/relationships/image" Target="../media/image14.png"/><Relationship Id="rId5" Type="http://schemas.openxmlformats.org/officeDocument/2006/relationships/image" Target="../media/image32.png"/><Relationship Id="rId10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3.png"/><Relationship Id="rId7" Type="http://schemas.openxmlformats.org/officeDocument/2006/relationships/image" Target="../media/image1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15.png"/><Relationship Id="rId5" Type="http://schemas.openxmlformats.org/officeDocument/2006/relationships/image" Target="../media/image5.png"/><Relationship Id="rId10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97.png"/><Relationship Id="rId10" Type="http://schemas.openxmlformats.org/officeDocument/2006/relationships/image" Target="../media/image39.png"/><Relationship Id="rId4" Type="http://schemas.openxmlformats.org/officeDocument/2006/relationships/image" Target="../media/image96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8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60.png"/><Relationship Id="rId10" Type="http://schemas.openxmlformats.org/officeDocument/2006/relationships/image" Target="../media/image136.png"/><Relationship Id="rId4" Type="http://schemas.openxmlformats.org/officeDocument/2006/relationships/image" Target="../media/image531.png"/><Relationship Id="rId9" Type="http://schemas.openxmlformats.org/officeDocument/2006/relationships/image" Target="../media/image135.png"/><Relationship Id="rId1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4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2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.png"/><Relationship Id="rId11" Type="http://schemas.openxmlformats.org/officeDocument/2006/relationships/image" Target="../media/image59.png"/><Relationship Id="rId10" Type="http://schemas.openxmlformats.org/officeDocument/2006/relationships/image" Target="../media/image58.gif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hyperlink" Target="https://github.com/queens-py/queens" TargetMode="External"/><Relationship Id="rId3" Type="http://schemas.openxmlformats.org/officeDocument/2006/relationships/image" Target="../media/image63.jpeg"/><Relationship Id="rId7" Type="http://schemas.openxmlformats.org/officeDocument/2006/relationships/image" Target="../media/image72.jpeg"/><Relationship Id="rId12" Type="http://schemas.openxmlformats.org/officeDocument/2006/relationships/image" Target="../media/image78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11" Type="http://schemas.openxmlformats.org/officeDocument/2006/relationships/image" Target="../media/image77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jpeg"/><Relationship Id="rId1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3.png"/><Relationship Id="rId18" Type="http://schemas.openxmlformats.org/officeDocument/2006/relationships/hyperlink" Target="https://github.com/queens-py/queens" TargetMode="External"/><Relationship Id="rId3" Type="http://schemas.openxmlformats.org/officeDocument/2006/relationships/image" Target="../media/image82.png"/><Relationship Id="rId7" Type="http://schemas.openxmlformats.org/officeDocument/2006/relationships/image" Target="../media/image85.JPG"/><Relationship Id="rId12" Type="http://schemas.openxmlformats.org/officeDocument/2006/relationships/hyperlink" Target="https://github.com/4C-multiphysics/4C" TargetMode="External"/><Relationship Id="rId17" Type="http://schemas.openxmlformats.org/officeDocument/2006/relationships/hyperlink" Target="https://doi.org/10.48550/arXiv.2508.16316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sv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95.svg"/><Relationship Id="rId10" Type="http://schemas.openxmlformats.org/officeDocument/2006/relationships/image" Target="../media/image87.png"/><Relationship Id="rId19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10.png"/><Relationship Id="rId3" Type="http://schemas.openxmlformats.org/officeDocument/2006/relationships/image" Target="../media/image530.png"/><Relationship Id="rId7" Type="http://schemas.openxmlformats.org/officeDocument/2006/relationships/image" Target="../media/image560.png"/><Relationship Id="rId12" Type="http://schemas.openxmlformats.org/officeDocument/2006/relationships/image" Target="../media/image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0.png"/><Relationship Id="rId11" Type="http://schemas.openxmlformats.org/officeDocument/2006/relationships/image" Target="../media/image590.png"/><Relationship Id="rId5" Type="http://schemas.openxmlformats.org/officeDocument/2006/relationships/image" Target="../media/image5.png"/><Relationship Id="rId15" Type="http://schemas.openxmlformats.org/officeDocument/2006/relationships/image" Target="../media/image63.png"/><Relationship Id="rId10" Type="http://schemas.openxmlformats.org/officeDocument/2006/relationships/image" Target="../media/image580.png"/><Relationship Id="rId4" Type="http://schemas.openxmlformats.org/officeDocument/2006/relationships/image" Target="../media/image540.png"/><Relationship Id="rId9" Type="http://schemas.openxmlformats.org/officeDocument/2006/relationships/image" Target="../media/image570.png"/><Relationship Id="rId14" Type="http://schemas.openxmlformats.org/officeDocument/2006/relationships/image" Target="../media/image6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65.png"/><Relationship Id="rId7" Type="http://schemas.openxmlformats.org/officeDocument/2006/relationships/image" Target="../media/image280.png"/><Relationship Id="rId12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11" Type="http://schemas.openxmlformats.org/officeDocument/2006/relationships/image" Target="../media/image66.png"/><Relationship Id="rId10" Type="http://schemas.openxmlformats.org/officeDocument/2006/relationships/image" Target="../media/image310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72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10.png"/><Relationship Id="rId5" Type="http://schemas.openxmlformats.org/officeDocument/2006/relationships/image" Target="../media/image45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170.png"/><Relationship Id="rId7" Type="http://schemas.openxmlformats.org/officeDocument/2006/relationships/image" Target="../media/image5.png"/><Relationship Id="rId12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0.png"/><Relationship Id="rId11" Type="http://schemas.openxmlformats.org/officeDocument/2006/relationships/image" Target="../media/image690.png"/><Relationship Id="rId5" Type="http://schemas.openxmlformats.org/officeDocument/2006/relationships/image" Target="../media/image650.png"/><Relationship Id="rId10" Type="http://schemas.openxmlformats.org/officeDocument/2006/relationships/image" Target="../media/image6.png"/><Relationship Id="rId4" Type="http://schemas.openxmlformats.org/officeDocument/2006/relationships/image" Target="../media/image5300.png"/><Relationship Id="rId9" Type="http://schemas.openxmlformats.org/officeDocument/2006/relationships/image" Target="../media/image6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1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22.png"/><Relationship Id="rId2" Type="http://schemas.openxmlformats.org/officeDocument/2006/relationships/image" Target="../media/image15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0.png"/><Relationship Id="rId11" Type="http://schemas.openxmlformats.org/officeDocument/2006/relationships/image" Target="../media/image17.png"/><Relationship Id="rId5" Type="http://schemas.openxmlformats.org/officeDocument/2006/relationships/image" Target="../media/image740.png"/><Relationship Id="rId15" Type="http://schemas.openxmlformats.org/officeDocument/2006/relationships/image" Target="../media/image9.png"/><Relationship Id="rId10" Type="http://schemas.openxmlformats.org/officeDocument/2006/relationships/image" Target="../media/image460.png"/><Relationship Id="rId4" Type="http://schemas.openxmlformats.org/officeDocument/2006/relationships/image" Target="../media/image730.png"/><Relationship Id="rId9" Type="http://schemas.openxmlformats.org/officeDocument/2006/relationships/image" Target="../media/image78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7B6A0-87C9-BCD2-4B7F-B9748BFE0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265C46FE-41EB-EA98-4352-5CF9011736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3B9FE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2200" b="1" i="0" u="none" strike="noStrike" kern="1200" cap="all" spc="200" normalizeH="0" baseline="0" noProof="0" dirty="0">
                <a:ln>
                  <a:noFill/>
                </a:ln>
                <a:solidFill>
                  <a:srgbClr val="344068"/>
                </a:solidFill>
                <a:effectLst/>
                <a:uLnTx/>
                <a:uFillTx/>
                <a:latin typeface="Calibri Light" panose="020F0302020204030204"/>
                <a:ea typeface="+mj-lt"/>
                <a:cs typeface="Calibri Light" panose="020F0302020204030204"/>
              </a:rPr>
              <a:t>State-of-the-art Research with QUEENS</a:t>
            </a:r>
            <a:endParaRPr kumimoji="0" lang="en-US" sz="2200" b="0" i="0" u="none" strike="noStrike" kern="1200" cap="all" spc="200" normalizeH="0" baseline="0" noProof="0" dirty="0">
              <a:ln>
                <a:noFill/>
              </a:ln>
              <a:solidFill>
                <a:srgbClr val="344068"/>
              </a:solidFill>
              <a:effectLst/>
              <a:uLnTx/>
              <a:uFillTx/>
              <a:latin typeface="Calibri Light" panose="020F0302020204030204"/>
              <a:ea typeface="+mj-lt"/>
              <a:cs typeface="Calibri Light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lang="en-US" sz="2200" dirty="0">
              <a:ea typeface="+mj-lt"/>
              <a:cs typeface="+mj-lt"/>
            </a:endParaRPr>
          </a:p>
          <a:p>
            <a:endParaRPr lang="en-US" sz="2200" dirty="0">
              <a:ea typeface="+mj-lt"/>
              <a:cs typeface="+mj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AB3BBDC-C875-1489-C9D8-3F30670632FE}"/>
              </a:ext>
            </a:extLst>
          </p:cNvPr>
          <p:cNvSpPr txBox="1">
            <a:spLocks/>
          </p:cNvSpPr>
          <p:nvPr/>
        </p:nvSpPr>
        <p:spPr>
          <a:xfrm>
            <a:off x="6096000" y="628443"/>
            <a:ext cx="5774443" cy="177393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cap="all" dirty="0"/>
              <a:t>UKACM &amp; GACM Autumn School 2025</a:t>
            </a:r>
            <a:br>
              <a:rPr lang="en-GB" cap="all" dirty="0"/>
            </a:br>
            <a:r>
              <a:rPr lang="en-GB" dirty="0"/>
              <a:t>Open-Source Codes for High-Performance Computing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1B92EFD-FA1F-00F1-AC81-D7CDA74729F3}"/>
              </a:ext>
            </a:extLst>
          </p:cNvPr>
          <p:cNvSpPr txBox="1"/>
          <p:nvPr/>
        </p:nvSpPr>
        <p:spPr>
          <a:xfrm>
            <a:off x="434897" y="5875614"/>
            <a:ext cx="113222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GB" dirty="0">
                <a:solidFill>
                  <a:schemeClr val="bg1"/>
                </a:solidFill>
              </a:rPr>
              <a:t>Sebastian Brandstäter</a:t>
            </a:r>
            <a:r>
              <a:rPr lang="en-GB" baseline="30000" dirty="0">
                <a:solidFill>
                  <a:schemeClr val="bg1"/>
                </a:solidFill>
              </a:rPr>
              <a:t>1</a:t>
            </a:r>
            <a:r>
              <a:rPr lang="en-GB" dirty="0">
                <a:solidFill>
                  <a:schemeClr val="bg1"/>
                </a:solidFill>
              </a:rPr>
              <a:t>, Maximilian Dinkel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de-DE" dirty="0">
                <a:solidFill>
                  <a:schemeClr val="bg1"/>
                </a:solidFill>
              </a:rPr>
              <a:t>Lea Häusel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, Jonas Nitzler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, Gil Robalo Rei</a:t>
            </a:r>
            <a:r>
              <a:rPr lang="en-GB" baseline="30000" dirty="0">
                <a:solidFill>
                  <a:schemeClr val="bg1"/>
                </a:solidFill>
              </a:rPr>
              <a:t>2</a:t>
            </a:r>
            <a:endParaRPr lang="en-GB" dirty="0">
              <a:solidFill>
                <a:schemeClr val="bg1"/>
              </a:solidFill>
            </a:endParaRPr>
          </a:p>
          <a:p>
            <a:pPr marL="0" indent="0" algn="just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GB" sz="1100" baseline="30000" dirty="0">
                <a:solidFill>
                  <a:schemeClr val="bg1"/>
                </a:solidFill>
              </a:rPr>
              <a:t>1 </a:t>
            </a:r>
            <a:r>
              <a:rPr lang="en-GB" sz="1100" dirty="0">
                <a:solidFill>
                  <a:schemeClr val="bg1"/>
                </a:solidFill>
              </a:rPr>
              <a:t>Institute for Mathematics and Computer-Based Simulation | University of the Bundeswehr Munich</a:t>
            </a:r>
          </a:p>
          <a:p>
            <a:pPr algn="just"/>
            <a:r>
              <a:rPr lang="en-GB" sz="1100" baseline="30000" dirty="0">
                <a:solidFill>
                  <a:schemeClr val="bg1"/>
                </a:solidFill>
              </a:rPr>
              <a:t>2 </a:t>
            </a:r>
            <a:r>
              <a:rPr lang="en-GB" sz="1100" dirty="0">
                <a:solidFill>
                  <a:schemeClr val="bg1"/>
                </a:solidFill>
              </a:rPr>
              <a:t>Institute for Computational Mechanics | Technical University of Munich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D99E2A5-741F-42D9-8ADB-6825ECAD22B6}"/>
              </a:ext>
            </a:extLst>
          </p:cNvPr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4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D3C7BD-B9C0-810E-8D3F-AAA4B053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uncertainties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AF8D5-F8FF-299C-66B5-9BEA9DFC085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50F8F-4598-D7F4-FE0E-0CEFC159D2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BAD0F-271E-E991-9AA8-8079B3C2D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93BEABD2-0712-49C4-3F72-C6D1C1EBF768}"/>
              </a:ext>
            </a:extLst>
          </p:cNvPr>
          <p:cNvSpPr txBox="1">
            <a:spLocks/>
          </p:cNvSpPr>
          <p:nvPr/>
        </p:nvSpPr>
        <p:spPr bwMode="auto">
          <a:xfrm>
            <a:off x="6104992" y="2041050"/>
            <a:ext cx="6096000" cy="71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kern="0">
                <a:cs typeface="Calibri" panose="020F0502020204030204" pitchFamily="34" charset="0"/>
              </a:rPr>
              <a:t>Optimization Under Uncertainty (OUU)</a:t>
            </a:r>
          </a:p>
          <a:p>
            <a:pPr algn="ctr"/>
            <a:r>
              <a:rPr lang="en-US" sz="1800" kern="0">
                <a:cs typeface="Calibri" panose="020F0502020204030204" pitchFamily="34" charset="0"/>
              </a:rPr>
              <a:t>Find the optimal solutions under uncertain conditions</a:t>
            </a:r>
          </a:p>
          <a:p>
            <a:pPr algn="ctr"/>
            <a:endParaRPr lang="en-US" sz="1800" kern="0">
              <a:cs typeface="Calibri" panose="020F0502020204030204" pitchFamily="34" charset="0"/>
            </a:endParaRPr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00D23429-5186-97A9-10A0-DE45852E5EF9}"/>
              </a:ext>
            </a:extLst>
          </p:cNvPr>
          <p:cNvSpPr>
            <a:spLocks noGrp="1"/>
          </p:cNvSpPr>
          <p:nvPr/>
        </p:nvSpPr>
        <p:spPr bwMode="auto">
          <a:xfrm>
            <a:off x="1" y="2041050"/>
            <a:ext cx="6104991" cy="71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defRPr lang="de-DE"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de-DE"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-"/>
              <a:defRPr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-"/>
              <a:defRPr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-"/>
              <a:defRPr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cs typeface="Calibri" panose="020F0502020204030204" pitchFamily="34" charset="0"/>
              </a:rPr>
              <a:t>Global Sensitivity Analysis (GSA)</a:t>
            </a:r>
            <a:br>
              <a:rPr lang="en-US" sz="1800" b="1">
                <a:cs typeface="Calibri" panose="020F0502020204030204" pitchFamily="34" charset="0"/>
              </a:rPr>
            </a:br>
            <a:r>
              <a:rPr lang="en-US" sz="1800">
                <a:cs typeface="Calibri" panose="020F0502020204030204" pitchFamily="34" charset="0"/>
              </a:rPr>
              <a:t>Identification of the most promising input parameters</a:t>
            </a:r>
          </a:p>
          <a:p>
            <a:pPr algn="ctr"/>
            <a:endParaRPr lang="en-US" sz="1800">
              <a:cs typeface="Calibri" panose="020F0502020204030204" pitchFamily="34" charset="0"/>
            </a:endParaRPr>
          </a:p>
        </p:txBody>
      </p:sp>
      <p:grpSp>
        <p:nvGrpSpPr>
          <p:cNvPr id="9" name="Gruppieren 78">
            <a:extLst>
              <a:ext uri="{FF2B5EF4-FFF2-40B4-BE49-F238E27FC236}">
                <a16:creationId xmlns:a16="http://schemas.microsoft.com/office/drawing/2014/main" id="{716798E1-1863-A5B9-189F-E67E976A520D}"/>
              </a:ext>
            </a:extLst>
          </p:cNvPr>
          <p:cNvGrpSpPr/>
          <p:nvPr/>
        </p:nvGrpSpPr>
        <p:grpSpPr>
          <a:xfrm>
            <a:off x="341722" y="3286318"/>
            <a:ext cx="5412505" cy="2501234"/>
            <a:chOff x="341722" y="3788338"/>
            <a:chExt cx="5412505" cy="2501234"/>
          </a:xfrm>
        </p:grpSpPr>
        <p:pic>
          <p:nvPicPr>
            <p:cNvPr id="10" name="Picture 11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EF2C8730-BB11-06AC-E72B-BA21CDE69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6697" y="4222048"/>
              <a:ext cx="789976" cy="753169"/>
            </a:xfrm>
            <a:prstGeom prst="rect">
              <a:avLst/>
            </a:prstGeom>
            <a:noFill/>
          </p:spPr>
        </p:pic>
        <p:grpSp>
          <p:nvGrpSpPr>
            <p:cNvPr id="11" name="Gruppieren 77">
              <a:extLst>
                <a:ext uri="{FF2B5EF4-FFF2-40B4-BE49-F238E27FC236}">
                  <a16:creationId xmlns:a16="http://schemas.microsoft.com/office/drawing/2014/main" id="{D3796AD5-A27E-3B2B-3AF2-24F3C3BAD036}"/>
                </a:ext>
              </a:extLst>
            </p:cNvPr>
            <p:cNvGrpSpPr/>
            <p:nvPr/>
          </p:nvGrpSpPr>
          <p:grpSpPr>
            <a:xfrm>
              <a:off x="341722" y="3788338"/>
              <a:ext cx="5412505" cy="2501234"/>
              <a:chOff x="341722" y="3788338"/>
              <a:chExt cx="5412505" cy="2501234"/>
            </a:xfrm>
          </p:grpSpPr>
          <p:sp>
            <p:nvSpPr>
              <p:cNvPr id="12" name="Rechteck 61">
                <a:extLst>
                  <a:ext uri="{FF2B5EF4-FFF2-40B4-BE49-F238E27FC236}">
                    <a16:creationId xmlns:a16="http://schemas.microsoft.com/office/drawing/2014/main" id="{C013E405-6721-A5E9-943E-2726FE50D7F5}"/>
                  </a:ext>
                </a:extLst>
              </p:cNvPr>
              <p:cNvSpPr/>
              <p:nvPr/>
            </p:nvSpPr>
            <p:spPr>
              <a:xfrm>
                <a:off x="363191" y="5492379"/>
                <a:ext cx="1300688" cy="45863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+mn-ea"/>
                    <a:cs typeface="+mn-cs"/>
                  </a:rPr>
                  <a:t>Influential input parameters</a:t>
                </a:r>
                <a:endParaRPr lang="de-DE" sz="1350">
                  <a:effectLst/>
                </a:endParaRPr>
              </a:p>
            </p:txBody>
          </p:sp>
          <p:sp>
            <p:nvSpPr>
              <p:cNvPr id="13" name="TextBox 54">
                <a:extLst>
                  <a:ext uri="{FF2B5EF4-FFF2-40B4-BE49-F238E27FC236}">
                    <a16:creationId xmlns:a16="http://schemas.microsoft.com/office/drawing/2014/main" id="{1A2B3C85-3EE2-B250-2D9F-C1F07F8EBA9B}"/>
                  </a:ext>
                </a:extLst>
              </p:cNvPr>
              <p:cNvSpPr txBox="1"/>
              <p:nvPr/>
            </p:nvSpPr>
            <p:spPr>
              <a:xfrm>
                <a:off x="341722" y="5951018"/>
                <a:ext cx="131319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Unknown</a:t>
                </a:r>
                <a:endParaRPr lang="en-US" sz="1600"/>
              </a:p>
            </p:txBody>
          </p:sp>
          <p:grpSp>
            <p:nvGrpSpPr>
              <p:cNvPr id="14" name="Gruppieren 65">
                <a:extLst>
                  <a:ext uri="{FF2B5EF4-FFF2-40B4-BE49-F238E27FC236}">
                    <a16:creationId xmlns:a16="http://schemas.microsoft.com/office/drawing/2014/main" id="{C228E5D8-8E23-693A-3116-D879A5582378}"/>
                  </a:ext>
                </a:extLst>
              </p:cNvPr>
              <p:cNvGrpSpPr/>
              <p:nvPr/>
            </p:nvGrpSpPr>
            <p:grpSpPr>
              <a:xfrm>
                <a:off x="354226" y="3788338"/>
                <a:ext cx="5400001" cy="2048014"/>
                <a:chOff x="354226" y="3788338"/>
                <a:chExt cx="5400001" cy="2048014"/>
              </a:xfrm>
            </p:grpSpPr>
            <p:grpSp>
              <p:nvGrpSpPr>
                <p:cNvPr id="15" name="Gruppieren 58">
                  <a:extLst>
                    <a:ext uri="{FF2B5EF4-FFF2-40B4-BE49-F238E27FC236}">
                      <a16:creationId xmlns:a16="http://schemas.microsoft.com/office/drawing/2014/main" id="{51FE0477-986D-4846-80BB-16CC83A5C813}"/>
                    </a:ext>
                  </a:extLst>
                </p:cNvPr>
                <p:cNvGrpSpPr/>
                <p:nvPr/>
              </p:nvGrpSpPr>
              <p:grpSpPr>
                <a:xfrm>
                  <a:off x="354226" y="3788338"/>
                  <a:ext cx="5400001" cy="2048014"/>
                  <a:chOff x="354226" y="3788338"/>
                  <a:chExt cx="5400001" cy="2048014"/>
                </a:xfrm>
              </p:grpSpPr>
              <p:sp>
                <p:nvSpPr>
                  <p:cNvPr id="17" name="TextBox 8">
                    <a:extLst>
                      <a:ext uri="{FF2B5EF4-FFF2-40B4-BE49-F238E27FC236}">
                        <a16:creationId xmlns:a16="http://schemas.microsoft.com/office/drawing/2014/main" id="{4AD680E0-C66A-5943-CE2D-DC2B285541F8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394408" y="3788338"/>
                    <a:ext cx="1310958" cy="166610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/>
                      <a:t>Model</a:t>
                    </a:r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40">
                        <a:extLst>
                          <a:ext uri="{FF2B5EF4-FFF2-40B4-BE49-F238E27FC236}">
                            <a16:creationId xmlns:a16="http://schemas.microsoft.com/office/drawing/2014/main" id="{4F88FF6E-9469-09CB-A4C6-6657A9F0E4D4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2364539" y="5043815"/>
                        <a:ext cx="1431951" cy="343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400" baseline="-25000"/>
                      </a:p>
                    </p:txBody>
                  </p:sp>
                </mc:Choice>
                <mc:Fallback xmlns="">
                  <p:sp>
                    <p:nvSpPr>
                      <p:cNvPr id="58" name="TextBox 40">
                        <a:extLst>
                          <a:ext uri="{FF2B5EF4-FFF2-40B4-BE49-F238E27FC236}">
                            <a16:creationId xmlns:a16="http://schemas.microsoft.com/office/drawing/2014/main" id="{DACCAB56-6372-613A-5207-5B125442097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2364539" y="5043815"/>
                        <a:ext cx="1431951" cy="34396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9" name="Gruppieren 57">
                    <a:extLst>
                      <a:ext uri="{FF2B5EF4-FFF2-40B4-BE49-F238E27FC236}">
                        <a16:creationId xmlns:a16="http://schemas.microsoft.com/office/drawing/2014/main" id="{B42E27EA-6AEC-EFCF-1883-A83641AC38F8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4226" y="3792581"/>
                    <a:ext cx="5400001" cy="2043771"/>
                    <a:chOff x="354226" y="3011528"/>
                    <a:chExt cx="4193458" cy="1587112"/>
                  </a:xfrm>
                </p:grpSpPr>
                <p:sp>
                  <p:nvSpPr>
                    <p:cNvPr id="20" name="TextBox 6">
                      <a:extLst>
                        <a:ext uri="{FF2B5EF4-FFF2-40B4-BE49-F238E27FC236}">
                          <a16:creationId xmlns:a16="http://schemas.microsoft.com/office/drawing/2014/main" id="{8C6DDAF0-D48F-2983-BF36-0EABB855EB59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354226" y="3011528"/>
                      <a:ext cx="1020804" cy="1294371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/>
                        <a:t>Inputs</a:t>
                      </a:r>
                    </a:p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21" name="Gruppieren 58">
                      <a:extLst>
                        <a:ext uri="{FF2B5EF4-FFF2-40B4-BE49-F238E27FC236}">
                          <a16:creationId xmlns:a16="http://schemas.microsoft.com/office/drawing/2014/main" id="{BFE62838-4EB4-D56F-1D1A-4810C30A5F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5071" y="3423302"/>
                      <a:ext cx="886427" cy="681336"/>
                      <a:chOff x="415071" y="3423296"/>
                      <a:chExt cx="882370" cy="680316"/>
                    </a:xfrm>
                    <a:noFill/>
                  </p:grpSpPr>
                  <p:grpSp>
                    <p:nvGrpSpPr>
                      <p:cNvPr id="30" name="Group 38">
                        <a:extLst>
                          <a:ext uri="{FF2B5EF4-FFF2-40B4-BE49-F238E27FC236}">
                            <a16:creationId xmlns:a16="http://schemas.microsoft.com/office/drawing/2014/main" id="{FA049C94-F34D-8CC2-F3FB-9C504DE8523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2790" y="3423296"/>
                        <a:ext cx="874651" cy="258218"/>
                        <a:chOff x="422790" y="3423209"/>
                        <a:chExt cx="1475882" cy="924181"/>
                      </a:xfrm>
                      <a:grpFill/>
                    </p:grpSpPr>
                    <p:grpSp>
                      <p:nvGrpSpPr>
                        <p:cNvPr id="38" name="Group 46">
                          <a:extLst>
                            <a:ext uri="{FF2B5EF4-FFF2-40B4-BE49-F238E27FC236}">
                              <a16:creationId xmlns:a16="http://schemas.microsoft.com/office/drawing/2014/main" id="{05876BF0-E0B4-7983-59D0-A01CCC9C3DC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22790" y="3423209"/>
                          <a:ext cx="1475882" cy="184767"/>
                          <a:chOff x="422790" y="3423330"/>
                          <a:chExt cx="1710343" cy="338644"/>
                        </a:xfrm>
                        <a:grpFill/>
                      </p:grpSpPr>
                      <p:cxnSp>
                        <p:nvCxnSpPr>
                          <p:cNvPr id="40" name="Straight Arrow Connector 48">
                            <a:extLst>
                              <a:ext uri="{FF2B5EF4-FFF2-40B4-BE49-F238E27FC236}">
                                <a16:creationId xmlns:a16="http://schemas.microsoft.com/office/drawing/2014/main" id="{F70BA78E-D89E-33CB-4AF9-D5A76DDEE38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422790" y="3757819"/>
                            <a:ext cx="1710343" cy="4155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Arrow Connector 49">
                            <a:extLst>
                              <a:ext uri="{FF2B5EF4-FFF2-40B4-BE49-F238E27FC236}">
                                <a16:creationId xmlns:a16="http://schemas.microsoft.com/office/drawing/2014/main" id="{DBFA509F-D8B0-BD42-2C98-97F537BEF75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53148" y="3425779"/>
                            <a:ext cx="1086583" cy="630"/>
                          </a:xfrm>
                          <a:prstGeom prst="straightConnector1">
                            <a:avLst/>
                          </a:prstGeom>
                          <a:grpFill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" name="Straight Arrow Connector 50">
                            <a:extLst>
                              <a:ext uri="{FF2B5EF4-FFF2-40B4-BE49-F238E27FC236}">
                                <a16:creationId xmlns:a16="http://schemas.microsoft.com/office/drawing/2014/main" id="{D8116420-3DDD-4151-2B4E-FF1B236198D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>
                            <a:off x="749945" y="3423330"/>
                            <a:ext cx="3663" cy="329712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Arrow Connector 51">
                            <a:extLst>
                              <a:ext uri="{FF2B5EF4-FFF2-40B4-BE49-F238E27FC236}">
                                <a16:creationId xmlns:a16="http://schemas.microsoft.com/office/drawing/2014/main" id="{7B5F5E66-4A94-EBAC-EDA9-3FB9F62AEF0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1834328" y="3423330"/>
                            <a:ext cx="3663" cy="329712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9" name="TextBox 1">
                              <a:extLst>
                                <a:ext uri="{FF2B5EF4-FFF2-40B4-BE49-F238E27FC236}">
                                  <a16:creationId xmlns:a16="http://schemas.microsoft.com/office/drawing/2014/main" id="{38E631FF-6F79-0AAA-EE32-226828AE324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 bwMode="auto">
                            <a:xfrm>
                              <a:off x="435232" y="3578662"/>
                              <a:ext cx="1445093" cy="768728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defPPr>
                                <a:defRPr lang="de-DE"/>
                              </a:defPPr>
                              <a:lvl1pPr marL="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 algn="ctr"/>
                              <a:r>
                                <a:rPr lang="en-US" sz="1200"/>
                                <a:t>Parameter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a14:m>
                              <a:endParaRPr lang="en-US" sz="1200" baseline="-2500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0" name="TextBox 1">
                              <a:extLst>
                                <a:ext uri="{FF2B5EF4-FFF2-40B4-BE49-F238E27FC236}">
                                  <a16:creationId xmlns:a16="http://schemas.microsoft.com/office/drawing/2014/main" id="{F2682FE9-C545-31AA-DE39-1F4FE649649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 bwMode="auto">
                            <a:xfrm>
                              <a:off x="435232" y="3578662"/>
                              <a:ext cx="1445093" cy="768728"/>
                            </a:xfrm>
                            <a:prstGeom prst="rect">
                              <a:avLst/>
                            </a:prstGeom>
                            <a:blipFill>
                              <a:blip r:embed="rId4"/>
                              <a:stretch>
                                <a:fillRect t="-2222" b="-177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31" name="Group 39">
                        <a:extLst>
                          <a:ext uri="{FF2B5EF4-FFF2-40B4-BE49-F238E27FC236}">
                            <a16:creationId xmlns:a16="http://schemas.microsoft.com/office/drawing/2014/main" id="{6BD461A7-8C78-8FDB-04E7-3AB1621D5F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5071" y="3806294"/>
                        <a:ext cx="874651" cy="297318"/>
                        <a:chOff x="415071" y="3806092"/>
                        <a:chExt cx="1475882" cy="637311"/>
                      </a:xfrm>
                      <a:grpFill/>
                    </p:grpSpPr>
                    <p:grpSp>
                      <p:nvGrpSpPr>
                        <p:cNvPr id="32" name="Group 40">
                          <a:extLst>
                            <a:ext uri="{FF2B5EF4-FFF2-40B4-BE49-F238E27FC236}">
                              <a16:creationId xmlns:a16="http://schemas.microsoft.com/office/drawing/2014/main" id="{3CAB6E78-1FD1-2E1F-A6F8-A8F8F7EBACF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5071" y="3806092"/>
                          <a:ext cx="1475882" cy="185330"/>
                          <a:chOff x="415071" y="3806462"/>
                          <a:chExt cx="1710343" cy="339228"/>
                        </a:xfrm>
                        <a:grpFill/>
                      </p:grpSpPr>
                      <p:cxnSp>
                        <p:nvCxnSpPr>
                          <p:cNvPr id="34" name="Straight Arrow Connector 42">
                            <a:extLst>
                              <a:ext uri="{FF2B5EF4-FFF2-40B4-BE49-F238E27FC236}">
                                <a16:creationId xmlns:a16="http://schemas.microsoft.com/office/drawing/2014/main" id="{E7C8C0D2-8C45-857A-784A-231F59945278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15071" y="4141535"/>
                            <a:ext cx="1710343" cy="4155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5" name="Straight Arrow Connector 43">
                            <a:extLst>
                              <a:ext uri="{FF2B5EF4-FFF2-40B4-BE49-F238E27FC236}">
                                <a16:creationId xmlns:a16="http://schemas.microsoft.com/office/drawing/2014/main" id="{43BF9A87-4E35-B696-4CBE-0D73A09715B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532948" y="3806462"/>
                            <a:ext cx="657959" cy="3033"/>
                          </a:xfrm>
                          <a:prstGeom prst="straightConnector1">
                            <a:avLst/>
                          </a:prstGeom>
                          <a:grpFill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" name="Straight Arrow Connector 44">
                            <a:extLst>
                              <a:ext uri="{FF2B5EF4-FFF2-40B4-BE49-F238E27FC236}">
                                <a16:creationId xmlns:a16="http://schemas.microsoft.com/office/drawing/2014/main" id="{74DC05DD-CB2C-BBC7-459A-CC32AC1A787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29745" y="3807047"/>
                            <a:ext cx="3663" cy="329712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45">
                            <a:extLst>
                              <a:ext uri="{FF2B5EF4-FFF2-40B4-BE49-F238E27FC236}">
                                <a16:creationId xmlns:a16="http://schemas.microsoft.com/office/drawing/2014/main" id="{DFE2E106-EE29-736C-A69F-8CF2BDBDB0C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1189167" y="3807047"/>
                            <a:ext cx="3663" cy="329712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" name="TextBox 1">
                              <a:extLst>
                                <a:ext uri="{FF2B5EF4-FFF2-40B4-BE49-F238E27FC236}">
                                  <a16:creationId xmlns:a16="http://schemas.microsoft.com/office/drawing/2014/main" id="{FFFCEEB6-D7FD-9893-7D27-DA5A6313C4E6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 bwMode="auto">
                            <a:xfrm>
                              <a:off x="447734" y="3983005"/>
                              <a:ext cx="1430777" cy="460398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defPPr>
                                <a:defRPr lang="de-DE"/>
                              </a:defPPr>
                              <a:lvl1pPr marL="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 algn="ctr"/>
                              <a:r>
                                <a:rPr lang="en-US" sz="1200"/>
                                <a:t>Parameter 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a14:m>
                              <a:endParaRPr lang="en-US" sz="1200" baseline="-2500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44" name="TextBox 1">
                              <a:extLst>
                                <a:ext uri="{FF2B5EF4-FFF2-40B4-BE49-F238E27FC236}">
                                  <a16:creationId xmlns:a16="http://schemas.microsoft.com/office/drawing/2014/main" id="{5FB102B3-5CEA-7391-D666-C3D86295AEFE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 bwMode="auto">
                            <a:xfrm>
                              <a:off x="447734" y="3983005"/>
                              <a:ext cx="1430777" cy="460398"/>
                            </a:xfrm>
                            <a:prstGeom prst="rect">
                              <a:avLst/>
                            </a:prstGeom>
                            <a:blipFill>
                              <a:blip r:embed="rId5"/>
                              <a:stretch>
                                <a:fillRect b="-1521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grpSp>
                  <p:nvGrpSpPr>
                    <p:cNvPr id="22" name="Gruppieren 62">
                      <a:extLst>
                        <a:ext uri="{FF2B5EF4-FFF2-40B4-BE49-F238E27FC236}">
                          <a16:creationId xmlns:a16="http://schemas.microsoft.com/office/drawing/2014/main" id="{7F14F509-9144-CA95-404A-C8440D148B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21649" y="3011528"/>
                      <a:ext cx="1026035" cy="1294371"/>
                      <a:chOff x="3521649" y="3011531"/>
                      <a:chExt cx="1111868" cy="1353278"/>
                    </a:xfrm>
                    <a:noFill/>
                  </p:grpSpPr>
                  <p:sp>
                    <p:nvSpPr>
                      <p:cNvPr id="26" name="TextBox 10">
                        <a:extLst>
                          <a:ext uri="{FF2B5EF4-FFF2-40B4-BE49-F238E27FC236}">
                            <a16:creationId xmlns:a16="http://schemas.microsoft.com/office/drawing/2014/main" id="{0C349E91-9FC9-8B5F-4AA1-60398E6E32C0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3521649" y="3011531"/>
                        <a:ext cx="1111868" cy="1353278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Outputs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27" name="Gruppieren 74">
                        <a:extLst>
                          <a:ext uri="{FF2B5EF4-FFF2-40B4-BE49-F238E27FC236}">
                            <a16:creationId xmlns:a16="http://schemas.microsoft.com/office/drawing/2014/main" id="{8DD0CD25-66D0-A453-2BDD-2D268BFAF0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84449" y="3482779"/>
                        <a:ext cx="747106" cy="490890"/>
                        <a:chOff x="3684449" y="3482703"/>
                        <a:chExt cx="1750383" cy="642766"/>
                      </a:xfrm>
                      <a:grpFill/>
                    </p:grpSpPr>
                    <p:cxnSp>
                      <p:nvCxnSpPr>
                        <p:cNvPr id="28" name="Straight Arrow Connector 36">
                          <a:extLst>
                            <a:ext uri="{FF2B5EF4-FFF2-40B4-BE49-F238E27FC236}">
                              <a16:creationId xmlns:a16="http://schemas.microsoft.com/office/drawing/2014/main" id="{3CD18D77-3176-E11D-EC2F-83DA11C5C7B6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684449" y="4121076"/>
                          <a:ext cx="1750383" cy="4393"/>
                        </a:xfrm>
                        <a:prstGeom prst="straightConnector1">
                          <a:avLst/>
                        </a:prstGeom>
                        <a:grpFill/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9" name="Freihandform 314">
                          <a:extLst>
                            <a:ext uri="{FF2B5EF4-FFF2-40B4-BE49-F238E27FC236}">
                              <a16:creationId xmlns:a16="http://schemas.microsoft.com/office/drawing/2014/main" id="{DD1039A8-0E97-9D10-7F20-6EA11CF161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3965" y="3482703"/>
                          <a:ext cx="1526193" cy="635660"/>
                        </a:xfrm>
                        <a:custGeom>
                          <a:avLst/>
                          <a:gdLst>
                            <a:gd name="connsiteX0" fmla="*/ 0 w 1289370"/>
                            <a:gd name="connsiteY0" fmla="*/ 635660 h 635660"/>
                            <a:gd name="connsiteX1" fmla="*/ 243402 w 1289370"/>
                            <a:gd name="connsiteY1" fmla="*/ 385680 h 635660"/>
                            <a:gd name="connsiteX2" fmla="*/ 309186 w 1289370"/>
                            <a:gd name="connsiteY2" fmla="*/ 115965 h 635660"/>
                            <a:gd name="connsiteX3" fmla="*/ 486803 w 1289370"/>
                            <a:gd name="connsiteY3" fmla="*/ 10711 h 635660"/>
                            <a:gd name="connsiteX4" fmla="*/ 644685 w 1289370"/>
                            <a:gd name="connsiteY4" fmla="*/ 359367 h 635660"/>
                            <a:gd name="connsiteX5" fmla="*/ 815724 w 1289370"/>
                            <a:gd name="connsiteY5" fmla="*/ 484357 h 635660"/>
                            <a:gd name="connsiteX6" fmla="*/ 1289370 w 1289370"/>
                            <a:gd name="connsiteY6" fmla="*/ 629082 h 6356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289370" h="635660">
                              <a:moveTo>
                                <a:pt x="0" y="635660"/>
                              </a:moveTo>
                              <a:cubicBezTo>
                                <a:pt x="95935" y="553978"/>
                                <a:pt x="191871" y="472296"/>
                                <a:pt x="243402" y="385680"/>
                              </a:cubicBezTo>
                              <a:cubicBezTo>
                                <a:pt x="294933" y="299064"/>
                                <a:pt x="268619" y="178460"/>
                                <a:pt x="309186" y="115965"/>
                              </a:cubicBezTo>
                              <a:cubicBezTo>
                                <a:pt x="349753" y="53470"/>
                                <a:pt x="430887" y="-29856"/>
                                <a:pt x="486803" y="10711"/>
                              </a:cubicBezTo>
                              <a:cubicBezTo>
                                <a:pt x="542719" y="51278"/>
                                <a:pt x="589865" y="280426"/>
                                <a:pt x="644685" y="359367"/>
                              </a:cubicBezTo>
                              <a:cubicBezTo>
                                <a:pt x="699505" y="438308"/>
                                <a:pt x="708277" y="439405"/>
                                <a:pt x="815724" y="484357"/>
                              </a:cubicBezTo>
                              <a:cubicBezTo>
                                <a:pt x="923171" y="529309"/>
                                <a:pt x="1190694" y="604961"/>
                                <a:pt x="1289370" y="629082"/>
                              </a:cubicBezTo>
                            </a:path>
                          </a:pathLst>
                        </a:custGeom>
                        <a:grpFill/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sp>
                  <p:nvSpPr>
                    <p:cNvPr id="23" name="Pfeil nach rechts 301">
                      <a:extLst>
                        <a:ext uri="{FF2B5EF4-FFF2-40B4-BE49-F238E27FC236}">
                          <a16:creationId xmlns:a16="http://schemas.microsoft.com/office/drawing/2014/main" id="{A97D67FE-A1B9-2211-5358-91B82783C1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683" y="3508141"/>
                      <a:ext cx="400986" cy="15485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Pfeil nach rechts 302">
                      <a:extLst>
                        <a:ext uri="{FF2B5EF4-FFF2-40B4-BE49-F238E27FC236}">
                          <a16:creationId xmlns:a16="http://schemas.microsoft.com/office/drawing/2014/main" id="{62DB9A81-C821-5F29-6283-726A6B123E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1009" y="3508141"/>
                      <a:ext cx="400986" cy="15485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Rechteckiger Pfeil 305">
                      <a:extLst>
                        <a:ext uri="{FF2B5EF4-FFF2-40B4-BE49-F238E27FC236}">
                          <a16:creationId xmlns:a16="http://schemas.microsoft.com/office/drawing/2014/main" id="{1C31B71B-1BBF-A99A-7209-B496A556F0D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01867" y="4361673"/>
                      <a:ext cx="2678770" cy="236967"/>
                    </a:xfrm>
                    <a:prstGeom prst="bentArrow">
                      <a:avLst>
                        <a:gd name="adj1" fmla="val 25000"/>
                        <a:gd name="adj2" fmla="val 28827"/>
                        <a:gd name="adj3" fmla="val 25000"/>
                        <a:gd name="adj4" fmla="val 4375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40">
                      <a:extLst>
                        <a:ext uri="{FF2B5EF4-FFF2-40B4-BE49-F238E27FC236}">
                          <a16:creationId xmlns:a16="http://schemas.microsoft.com/office/drawing/2014/main" id="{AA215953-68C8-CDC3-ED53-E8BF42673307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4410095" y="4960737"/>
                      <a:ext cx="1310958" cy="307777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100"/>
                        <a:t>Output</a:t>
                      </a:r>
                      <a:r>
                        <a:rPr lang="en-US" sz="1400"/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1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oMath>
                      </a14:m>
                      <a:endParaRPr lang="en-US" sz="1400" baseline="-25000"/>
                    </a:p>
                  </p:txBody>
                </p:sp>
              </mc:Choice>
              <mc:Fallback xmlns="">
                <p:sp>
                  <p:nvSpPr>
                    <p:cNvPr id="65" name="TextBox 40">
                      <a:extLst>
                        <a:ext uri="{FF2B5EF4-FFF2-40B4-BE49-F238E27FC236}">
                          <a16:creationId xmlns:a16="http://schemas.microsoft.com/office/drawing/2014/main" id="{6A9C8D63-E491-4C5F-7E2F-A0A93EF1A6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410095" y="4960737"/>
                      <a:ext cx="1310958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78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44" name="Gruppieren 1">
            <a:extLst>
              <a:ext uri="{FF2B5EF4-FFF2-40B4-BE49-F238E27FC236}">
                <a16:creationId xmlns:a16="http://schemas.microsoft.com/office/drawing/2014/main" id="{296C096D-D42A-4CF4-D1C3-1F512606BC6B}"/>
              </a:ext>
            </a:extLst>
          </p:cNvPr>
          <p:cNvGrpSpPr/>
          <p:nvPr/>
        </p:nvGrpSpPr>
        <p:grpSpPr>
          <a:xfrm>
            <a:off x="6293084" y="3286318"/>
            <a:ext cx="5466339" cy="2756994"/>
            <a:chOff x="5993469" y="3303522"/>
            <a:chExt cx="5466339" cy="2756994"/>
          </a:xfrm>
        </p:grpSpPr>
        <p:sp>
          <p:nvSpPr>
            <p:cNvPr id="45" name="TextBox 54">
              <a:extLst>
                <a:ext uri="{FF2B5EF4-FFF2-40B4-BE49-F238E27FC236}">
                  <a16:creationId xmlns:a16="http://schemas.microsoft.com/office/drawing/2014/main" id="{001FF09D-DA99-559B-DF33-E1435F3904B5}"/>
                </a:ext>
              </a:extLst>
            </p:cNvPr>
            <p:cNvSpPr txBox="1"/>
            <p:nvPr/>
          </p:nvSpPr>
          <p:spPr>
            <a:xfrm>
              <a:off x="7101946" y="5721962"/>
              <a:ext cx="1313193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Unknown</a:t>
              </a:r>
              <a:endParaRPr lang="en-US" sz="1600"/>
            </a:p>
          </p:txBody>
        </p:sp>
        <p:grpSp>
          <p:nvGrpSpPr>
            <p:cNvPr id="46" name="Group 26">
              <a:extLst>
                <a:ext uri="{FF2B5EF4-FFF2-40B4-BE49-F238E27FC236}">
                  <a16:creationId xmlns:a16="http://schemas.microsoft.com/office/drawing/2014/main" id="{99D40DD7-C296-2C8C-00D5-18D16934ECEE}"/>
                </a:ext>
              </a:extLst>
            </p:cNvPr>
            <p:cNvGrpSpPr/>
            <p:nvPr/>
          </p:nvGrpSpPr>
          <p:grpSpPr>
            <a:xfrm>
              <a:off x="5993469" y="3303522"/>
              <a:ext cx="5466339" cy="1672079"/>
              <a:chOff x="5978313" y="2835748"/>
              <a:chExt cx="5466339" cy="1672079"/>
            </a:xfrm>
          </p:grpSpPr>
          <p:grpSp>
            <p:nvGrpSpPr>
              <p:cNvPr id="51" name="Gruppieren 20">
                <a:extLst>
                  <a:ext uri="{FF2B5EF4-FFF2-40B4-BE49-F238E27FC236}">
                    <a16:creationId xmlns:a16="http://schemas.microsoft.com/office/drawing/2014/main" id="{BBAC2E7E-CDC5-2BFB-A46B-F7C20946986C}"/>
                  </a:ext>
                </a:extLst>
              </p:cNvPr>
              <p:cNvGrpSpPr/>
              <p:nvPr/>
            </p:nvGrpSpPr>
            <p:grpSpPr>
              <a:xfrm>
                <a:off x="5978313" y="2835748"/>
                <a:ext cx="5466339" cy="1672079"/>
                <a:chOff x="6340539" y="3788342"/>
                <a:chExt cx="5466339" cy="1672079"/>
              </a:xfrm>
            </p:grpSpPr>
            <p:grpSp>
              <p:nvGrpSpPr>
                <p:cNvPr id="53" name="Gruppieren 29">
                  <a:extLst>
                    <a:ext uri="{FF2B5EF4-FFF2-40B4-BE49-F238E27FC236}">
                      <a16:creationId xmlns:a16="http://schemas.microsoft.com/office/drawing/2014/main" id="{0429A84D-E33D-0CC4-AC1C-FAD94BEB65AC}"/>
                    </a:ext>
                  </a:extLst>
                </p:cNvPr>
                <p:cNvGrpSpPr/>
                <p:nvPr/>
              </p:nvGrpSpPr>
              <p:grpSpPr>
                <a:xfrm>
                  <a:off x="6449661" y="3788342"/>
                  <a:ext cx="5357217" cy="1672079"/>
                  <a:chOff x="6449661" y="3788342"/>
                  <a:chExt cx="5357217" cy="1672079"/>
                </a:xfrm>
              </p:grpSpPr>
              <p:grpSp>
                <p:nvGrpSpPr>
                  <p:cNvPr id="57" name="Gruppieren 91">
                    <a:extLst>
                      <a:ext uri="{FF2B5EF4-FFF2-40B4-BE49-F238E27FC236}">
                        <a16:creationId xmlns:a16="http://schemas.microsoft.com/office/drawing/2014/main" id="{DF571525-4123-9425-A16D-64789E13721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449661" y="3793613"/>
                    <a:ext cx="5357217" cy="1666808"/>
                    <a:chOff x="6440530" y="3012556"/>
                    <a:chExt cx="4193458" cy="1304721"/>
                  </a:xfrm>
                </p:grpSpPr>
                <p:sp>
                  <p:nvSpPr>
                    <p:cNvPr id="60" name="TextBox 10">
                      <a:extLst>
                        <a:ext uri="{FF2B5EF4-FFF2-40B4-BE49-F238E27FC236}">
                          <a16:creationId xmlns:a16="http://schemas.microsoft.com/office/drawing/2014/main" id="{BD71AB85-846F-760E-316E-59EB236836D4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9607953" y="3012556"/>
                      <a:ext cx="1026035" cy="130472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/>
                        <a:t>Outputs</a:t>
                      </a:r>
                    </a:p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61" name="Gruppieren 93">
                      <a:extLst>
                        <a:ext uri="{FF2B5EF4-FFF2-40B4-BE49-F238E27FC236}">
                          <a16:creationId xmlns:a16="http://schemas.microsoft.com/office/drawing/2014/main" id="{D5CE1AB3-4F61-0E89-FA7A-54D65CDDE0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0530" y="3012557"/>
                      <a:ext cx="1020804" cy="1304720"/>
                      <a:chOff x="6443283" y="3012556"/>
                      <a:chExt cx="1106199" cy="1364096"/>
                    </a:xfrm>
                    <a:noFill/>
                  </p:grpSpPr>
                  <p:sp>
                    <p:nvSpPr>
                      <p:cNvPr id="64" name="TextBox 6">
                        <a:extLst>
                          <a:ext uri="{FF2B5EF4-FFF2-40B4-BE49-F238E27FC236}">
                            <a16:creationId xmlns:a16="http://schemas.microsoft.com/office/drawing/2014/main" id="{4403CEE4-EF8A-8F29-8E8C-7BDA0641B0B1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6443283" y="3012556"/>
                        <a:ext cx="1106199" cy="136409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Inputs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pic>
                    <p:nvPicPr>
                      <p:cNvPr id="65" name="Picture 16" descr="Chart, surface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DFF20223-F98B-878E-BA85-85D164CC579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/>
                      <a:srcRect l="19603" t="11964" r="13400" b="5610"/>
                      <a:stretch/>
                    </p:blipFill>
                    <p:spPr>
                      <a:xfrm>
                        <a:off x="6631032" y="3367690"/>
                        <a:ext cx="706761" cy="653475"/>
                      </a:xfrm>
                      <a:prstGeom prst="rect">
                        <a:avLst/>
                      </a:prstGeom>
                      <a:grpFill/>
                    </p:spPr>
                  </p:pic>
                </p:grpSp>
                <p:sp>
                  <p:nvSpPr>
                    <p:cNvPr id="62" name="Pfeil nach rechts 363">
                      <a:extLst>
                        <a:ext uri="{FF2B5EF4-FFF2-40B4-BE49-F238E27FC236}">
                          <a16:creationId xmlns:a16="http://schemas.microsoft.com/office/drawing/2014/main" id="{94F196C8-EE3C-7C5E-9BF9-7E18B84884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0987" y="3509167"/>
                      <a:ext cx="400986" cy="15485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" name="Pfeil nach rechts 364">
                      <a:extLst>
                        <a:ext uri="{FF2B5EF4-FFF2-40B4-BE49-F238E27FC236}">
                          <a16:creationId xmlns:a16="http://schemas.microsoft.com/office/drawing/2014/main" id="{AE4C081C-5328-FF7B-D5DD-8DE799E5E6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7313" y="3509167"/>
                      <a:ext cx="400986" cy="15485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58" name="TextBox 8">
                    <a:extLst>
                      <a:ext uri="{FF2B5EF4-FFF2-40B4-BE49-F238E27FC236}">
                        <a16:creationId xmlns:a16="http://schemas.microsoft.com/office/drawing/2014/main" id="{54735EA4-C548-720A-70FC-FDABB5155851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482038" y="3788342"/>
                    <a:ext cx="1292709" cy="16668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/>
                      <a:t>Model</a:t>
                    </a:r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TextBox 40">
                        <a:extLst>
                          <a:ext uri="{FF2B5EF4-FFF2-40B4-BE49-F238E27FC236}">
                            <a16:creationId xmlns:a16="http://schemas.microsoft.com/office/drawing/2014/main" id="{00AE1E7A-490D-6E52-7912-02288397C900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400" baseline="-25000"/>
                      </a:p>
                    </p:txBody>
                  </p:sp>
                </mc:Choice>
                <mc:Fallback xmlns="">
                  <p:sp>
                    <p:nvSpPr>
                      <p:cNvPr id="60" name="TextBox 40">
                        <a:extLst>
                          <a:ext uri="{FF2B5EF4-FFF2-40B4-BE49-F238E27FC236}">
                            <a16:creationId xmlns:a16="http://schemas.microsoft.com/office/drawing/2014/main" id="{6D7C62E5-23A4-4BE3-AC4E-34CB703F833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4" name="Rechteck 31">
                  <a:extLst>
                    <a:ext uri="{FF2B5EF4-FFF2-40B4-BE49-F238E27FC236}">
                      <a16:creationId xmlns:a16="http://schemas.microsoft.com/office/drawing/2014/main" id="{E385A117-6C9F-6712-8E9F-1A76963131CD}"/>
                    </a:ext>
                  </a:extLst>
                </p:cNvPr>
                <p:cNvSpPr/>
                <p:nvPr/>
              </p:nvSpPr>
              <p:spPr>
                <a:xfrm>
                  <a:off x="10577337" y="4439346"/>
                  <a:ext cx="1157045" cy="4586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b="1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+mn-ea"/>
                      <a:cs typeface="+mn-cs"/>
                    </a:rPr>
                    <a:t>min</a:t>
                  </a:r>
                  <a:r>
                    <a:rPr lang="en-US" sz="16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+mn-ea"/>
                      <a:cs typeface="+mn-cs"/>
                    </a:rPr>
                    <a:t> 𝑓(𝑦)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44">
                      <a:extLst>
                        <a:ext uri="{FF2B5EF4-FFF2-40B4-BE49-F238E27FC236}">
                          <a16:creationId xmlns:a16="http://schemas.microsoft.com/office/drawing/2014/main" id="{02E06965-26D7-5E2A-2D49-F34AB5CEEA79}"/>
                        </a:ext>
                      </a:extLst>
                    </p:cNvPr>
                    <p:cNvSpPr txBox="1"/>
                    <p:nvPr/>
                  </p:nvSpPr>
                  <p:spPr bwMode="auto">
                    <a:xfrm rot="2585801">
                      <a:off x="6340539" y="4774688"/>
                      <a:ext cx="692142" cy="501274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900"/>
                        <a:t>Parameter </a:t>
                      </a:r>
                      <a14:m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sz="1400" baseline="-25000"/>
                        <a:t>1</a:t>
                      </a:r>
                      <a:endParaRPr lang="en-US" sz="900" baseline="-25000"/>
                    </a:p>
                  </p:txBody>
                </p:sp>
              </mc:Choice>
              <mc:Fallback xmlns="">
                <p:sp>
                  <p:nvSpPr>
                    <p:cNvPr id="33" name="TextBox 44">
                      <a:extLst>
                        <a:ext uri="{FF2B5EF4-FFF2-40B4-BE49-F238E27FC236}">
                          <a16:creationId xmlns:a16="http://schemas.microsoft.com/office/drawing/2014/main" id="{1A99D547-022C-21F5-9B22-26A8FE0409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2585801">
                      <a:off x="6340539" y="4774688"/>
                      <a:ext cx="692142" cy="50127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TextBox 45">
                      <a:extLst>
                        <a:ext uri="{FF2B5EF4-FFF2-40B4-BE49-F238E27FC236}">
                          <a16:creationId xmlns:a16="http://schemas.microsoft.com/office/drawing/2014/main" id="{1EC76446-C63C-4D7D-BD3E-094C779B52C4}"/>
                        </a:ext>
                      </a:extLst>
                    </p:cNvPr>
                    <p:cNvSpPr txBox="1"/>
                    <p:nvPr/>
                  </p:nvSpPr>
                  <p:spPr bwMode="auto">
                    <a:xfrm rot="20077907">
                      <a:off x="6980338" y="4829679"/>
                      <a:ext cx="747992" cy="501272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900"/>
                        <a:t>Parameter </a:t>
                      </a:r>
                      <a14:m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sz="1400" baseline="-25000"/>
                        <a:t>2</a:t>
                      </a:r>
                      <a:endParaRPr lang="en-US" sz="900" baseline="-25000"/>
                    </a:p>
                  </p:txBody>
                </p:sp>
              </mc:Choice>
              <mc:Fallback xmlns="">
                <p:sp>
                  <p:nvSpPr>
                    <p:cNvPr id="34" name="TextBox 45">
                      <a:extLst>
                        <a:ext uri="{FF2B5EF4-FFF2-40B4-BE49-F238E27FC236}">
                          <a16:creationId xmlns:a16="http://schemas.microsoft.com/office/drawing/2014/main" id="{FEF166AB-C2F3-86A6-F895-EDB9214D6CE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20077907">
                      <a:off x="6980338" y="4829679"/>
                      <a:ext cx="747992" cy="50127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52" name="Picture 11" descr="A picture containing calendar&#10;&#10;Description automatically generated">
                <a:extLst>
                  <a:ext uri="{FF2B5EF4-FFF2-40B4-BE49-F238E27FC236}">
                    <a16:creationId xmlns:a16="http://schemas.microsoft.com/office/drawing/2014/main" id="{3B8C5F18-1BAD-8598-AA56-0FF404934B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20676" y="3284146"/>
                <a:ext cx="789976" cy="753169"/>
              </a:xfrm>
              <a:prstGeom prst="rect">
                <a:avLst/>
              </a:prstGeom>
              <a:noFill/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6">
                  <a:extLst>
                    <a:ext uri="{FF2B5EF4-FFF2-40B4-BE49-F238E27FC236}">
                      <a16:creationId xmlns:a16="http://schemas.microsoft.com/office/drawing/2014/main" id="{E0B484AF-3351-A38D-7B97-AD371DE533C3}"/>
                    </a:ext>
                  </a:extLst>
                </p:cNvPr>
                <p:cNvSpPr txBox="1"/>
                <p:nvPr/>
              </p:nvSpPr>
              <p:spPr bwMode="auto">
                <a:xfrm>
                  <a:off x="6096000" y="5352097"/>
                  <a:ext cx="3325086" cy="36933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Parameter</a:t>
                  </a:r>
                  <a:r>
                    <a:rPr lang="de-DE" sz="180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opt</m:t>
                          </m:r>
                        </m:sup>
                      </m:sSup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6">
                  <a:extLst>
                    <a:ext uri="{FF2B5EF4-FFF2-40B4-BE49-F238E27FC236}">
                      <a16:creationId xmlns:a16="http://schemas.microsoft.com/office/drawing/2014/main" id="{0A96028C-DBE5-9D2A-7970-0B00E0618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96000" y="5352097"/>
                  <a:ext cx="3325086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250" b="-20313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Pfeil nach rechts 363">
              <a:extLst>
                <a:ext uri="{FF2B5EF4-FFF2-40B4-BE49-F238E27FC236}">
                  <a16:creationId xmlns:a16="http://schemas.microsoft.com/office/drawing/2014/main" id="{3C8AFD53-95DC-13BC-9F26-6935617FC66A}"/>
                </a:ext>
              </a:extLst>
            </p:cNvPr>
            <p:cNvSpPr/>
            <p:nvPr/>
          </p:nvSpPr>
          <p:spPr>
            <a:xfrm rot="16200000">
              <a:off x="6651465" y="5050439"/>
              <a:ext cx="237324" cy="211116"/>
            </a:xfrm>
            <a:prstGeom prst="right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Pfeil nach rechts 363">
              <a:extLst>
                <a:ext uri="{FF2B5EF4-FFF2-40B4-BE49-F238E27FC236}">
                  <a16:creationId xmlns:a16="http://schemas.microsoft.com/office/drawing/2014/main" id="{F4858F16-A277-E83F-AAE7-80A75E7A73C7}"/>
                </a:ext>
              </a:extLst>
            </p:cNvPr>
            <p:cNvSpPr/>
            <p:nvPr/>
          </p:nvSpPr>
          <p:spPr>
            <a:xfrm rot="16200000">
              <a:off x="8712158" y="5044856"/>
              <a:ext cx="237324" cy="211116"/>
            </a:xfrm>
            <a:prstGeom prst="right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hteckiger Pfeil 305">
              <a:extLst>
                <a:ext uri="{FF2B5EF4-FFF2-40B4-BE49-F238E27FC236}">
                  <a16:creationId xmlns:a16="http://schemas.microsoft.com/office/drawing/2014/main" id="{A0681EDC-AD75-5D68-5953-9AE8A577785B}"/>
                </a:ext>
              </a:extLst>
            </p:cNvPr>
            <p:cNvSpPr/>
            <p:nvPr/>
          </p:nvSpPr>
          <p:spPr>
            <a:xfrm rot="10800000">
              <a:off x="9535003" y="5065332"/>
              <a:ext cx="1367080" cy="613041"/>
            </a:xfrm>
            <a:prstGeom prst="bentArrow">
              <a:avLst>
                <a:gd name="adj1" fmla="val 14990"/>
                <a:gd name="adj2" fmla="val 18817"/>
                <a:gd name="adj3" fmla="val 2038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B90A7A6-0FFB-F024-690C-344355118DA5}"/>
              </a:ext>
            </a:extLst>
          </p:cNvPr>
          <p:cNvCxnSpPr/>
          <p:nvPr/>
        </p:nvCxnSpPr>
        <p:spPr>
          <a:xfrm>
            <a:off x="6096000" y="1198593"/>
            <a:ext cx="0" cy="539403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11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1E776D-4F00-2CB6-48A2-25F9641FF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sensitivity analysis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7AB4-403D-89CC-9479-4CAFF66C5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62682-86E6-F4C3-E959-86CDCB282AD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37C61-DABD-6B36-7498-7AC4E552A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FEFFADE5-7040-E562-130E-4332C90FF1E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10080000" cy="4808590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/>
                  <a:t>Known: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Probability density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br>
                  <a:rPr lang="de-DE" b="0"/>
                </a:br>
                <a:r>
                  <a:rPr lang="en-US"/>
                  <a:t>of uncertain model inputs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de-DE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de-DE"/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  <a:ea typeface="Calibri"/>
                    <a:cs typeface="Calibri"/>
                  </a:rPr>
                  <a:t>Unknown:</a:t>
                </a:r>
                <a:endParaRPr lang="en-US">
                  <a:ea typeface="Calibri"/>
                  <a:cs typeface="Calibri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Influence of variance in inputs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/>
                  <a:t> </a:t>
                </a:r>
                <a:br>
                  <a:rPr lang="en-US"/>
                </a:br>
                <a:r>
                  <a:rPr lang="en-US"/>
                  <a:t>on variance in outputs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br>
                  <a:rPr lang="en-US"/>
                </a:br>
                <a:br>
                  <a:rPr lang="en-US" sz="800"/>
                </a:br>
                <a:r>
                  <a:rPr lang="en-US">
                    <a:latin typeface="Calibri" panose="020F0502020204030204" pitchFamily="34" charset="0"/>
                    <a:ea typeface="Calibri"/>
                    <a:cs typeface="Calibri"/>
                  </a:rPr>
                  <a:t>→  </a:t>
                </a:r>
                <a:r>
                  <a:rPr lang="en-US">
                    <a:ea typeface="Calibri"/>
                    <a:cs typeface="Calibri"/>
                  </a:rPr>
                  <a:t>measured with sensitivity indices</a:t>
                </a:r>
              </a:p>
              <a:p>
                <a:pPr marL="0" indent="0">
                  <a:buNone/>
                </a:pPr>
                <a:endParaRPr lang="en-US">
                  <a:ea typeface="Calibri"/>
                  <a:cs typeface="Calibri"/>
                </a:endParaRPr>
              </a:p>
              <a:p>
                <a:pPr marL="383540" lvl="1">
                  <a:buFont typeface="Courier New,monospace" panose="020B0604020202020204" pitchFamily="34" charset="0"/>
                  <a:buChar char="o"/>
                </a:pPr>
                <a:endParaRPr lang="en-US">
                  <a:ea typeface="Calibri"/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FEFFADE5-7040-E562-130E-4332C90FF1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10080000" cy="4808590"/>
              </a:xfrm>
              <a:blipFill>
                <a:blip r:embed="rId2"/>
                <a:stretch>
                  <a:fillRect l="-15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EC08AD-47D4-F875-2411-28BE9759C2BB}"/>
                  </a:ext>
                </a:extLst>
              </p:cNvPr>
              <p:cNvSpPr txBox="1"/>
              <p:nvPr/>
            </p:nvSpPr>
            <p:spPr>
              <a:xfrm>
                <a:off x="7173522" y="1724959"/>
                <a:ext cx="3449507" cy="633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0"/>
                  <a:t>Sobol </a:t>
                </a:r>
                <a:r>
                  <a:rPr lang="en-US" sz="1600" b="0"/>
                  <a:t>indices</a:t>
                </a:r>
                <a:r>
                  <a:rPr lang="de-DE" sz="1600" b="0"/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𝕍</m:t>
                            </m:r>
                          </m:e>
                          <m:sub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DE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ℳ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d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𝕍</m:t>
                            </m:r>
                          </m:e>
                          <m:sub>
                            <m:r>
                              <a:rPr lang="de-DE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de-DE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de-DE" sz="160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BEC08AD-47D4-F875-2411-28BE9759C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522" y="1724959"/>
                <a:ext cx="3449507" cy="633635"/>
              </a:xfrm>
              <a:prstGeom prst="rect">
                <a:avLst/>
              </a:prstGeom>
              <a:blipFill>
                <a:blip r:embed="rId3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1">
            <a:extLst>
              <a:ext uri="{FF2B5EF4-FFF2-40B4-BE49-F238E27FC236}">
                <a16:creationId xmlns:a16="http://schemas.microsoft.com/office/drawing/2014/main" id="{2333DF39-6E6E-15DC-C8FF-A450F0F6C12C}"/>
              </a:ext>
            </a:extLst>
          </p:cNvPr>
          <p:cNvGrpSpPr/>
          <p:nvPr/>
        </p:nvGrpSpPr>
        <p:grpSpPr>
          <a:xfrm>
            <a:off x="6096000" y="3429000"/>
            <a:ext cx="5412505" cy="2501234"/>
            <a:chOff x="341722" y="3788338"/>
            <a:chExt cx="5412505" cy="2501234"/>
          </a:xfrm>
        </p:grpSpPr>
        <p:pic>
          <p:nvPicPr>
            <p:cNvPr id="10" name="Picture 11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FF4B5DF7-B8A1-C349-8F2A-C3668F0A9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6697" y="4222048"/>
              <a:ext cx="789976" cy="753169"/>
            </a:xfrm>
            <a:prstGeom prst="rect">
              <a:avLst/>
            </a:prstGeom>
            <a:noFill/>
          </p:spPr>
        </p:pic>
        <p:grpSp>
          <p:nvGrpSpPr>
            <p:cNvPr id="11" name="Gruppieren 9">
              <a:extLst>
                <a:ext uri="{FF2B5EF4-FFF2-40B4-BE49-F238E27FC236}">
                  <a16:creationId xmlns:a16="http://schemas.microsoft.com/office/drawing/2014/main" id="{28BA4DE0-A181-DA4B-8F43-997715266507}"/>
                </a:ext>
              </a:extLst>
            </p:cNvPr>
            <p:cNvGrpSpPr/>
            <p:nvPr/>
          </p:nvGrpSpPr>
          <p:grpSpPr>
            <a:xfrm>
              <a:off x="341722" y="3788338"/>
              <a:ext cx="5412505" cy="2501234"/>
              <a:chOff x="341722" y="3788338"/>
              <a:chExt cx="5412505" cy="2501234"/>
            </a:xfrm>
          </p:grpSpPr>
          <p:sp>
            <p:nvSpPr>
              <p:cNvPr id="12" name="Rechteck 10">
                <a:extLst>
                  <a:ext uri="{FF2B5EF4-FFF2-40B4-BE49-F238E27FC236}">
                    <a16:creationId xmlns:a16="http://schemas.microsoft.com/office/drawing/2014/main" id="{46493005-77C6-4B21-F224-2671C38F0543}"/>
                  </a:ext>
                </a:extLst>
              </p:cNvPr>
              <p:cNvSpPr/>
              <p:nvPr/>
            </p:nvSpPr>
            <p:spPr>
              <a:xfrm>
                <a:off x="363191" y="5492379"/>
                <a:ext cx="1300688" cy="45863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5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+mn-ea"/>
                    <a:cs typeface="+mn-cs"/>
                  </a:rPr>
                  <a:t>Influential input parameters</a:t>
                </a:r>
                <a:endParaRPr lang="de-DE" sz="1350">
                  <a:effectLst/>
                </a:endParaRPr>
              </a:p>
            </p:txBody>
          </p:sp>
          <p:sp>
            <p:nvSpPr>
              <p:cNvPr id="13" name="TextBox 54">
                <a:extLst>
                  <a:ext uri="{FF2B5EF4-FFF2-40B4-BE49-F238E27FC236}">
                    <a16:creationId xmlns:a16="http://schemas.microsoft.com/office/drawing/2014/main" id="{0D632D46-7215-43F7-CAEC-D2584220FEC5}"/>
                  </a:ext>
                </a:extLst>
              </p:cNvPr>
              <p:cNvSpPr txBox="1"/>
              <p:nvPr/>
            </p:nvSpPr>
            <p:spPr>
              <a:xfrm>
                <a:off x="341722" y="5951018"/>
                <a:ext cx="1313193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600">
                    <a:solidFill>
                      <a:srgbClr val="FF0000"/>
                    </a:solidFill>
                  </a:rPr>
                  <a:t>Unknown</a:t>
                </a:r>
                <a:endParaRPr lang="en-US" sz="1600"/>
              </a:p>
            </p:txBody>
          </p:sp>
          <p:grpSp>
            <p:nvGrpSpPr>
              <p:cNvPr id="14" name="Gruppieren 12">
                <a:extLst>
                  <a:ext uri="{FF2B5EF4-FFF2-40B4-BE49-F238E27FC236}">
                    <a16:creationId xmlns:a16="http://schemas.microsoft.com/office/drawing/2014/main" id="{1D119A3D-6C51-9855-2C2A-C8F5DE21E854}"/>
                  </a:ext>
                </a:extLst>
              </p:cNvPr>
              <p:cNvGrpSpPr/>
              <p:nvPr/>
            </p:nvGrpSpPr>
            <p:grpSpPr>
              <a:xfrm>
                <a:off x="354226" y="3788338"/>
                <a:ext cx="5400001" cy="2048014"/>
                <a:chOff x="354226" y="3788338"/>
                <a:chExt cx="5400001" cy="2048014"/>
              </a:xfrm>
            </p:grpSpPr>
            <p:grpSp>
              <p:nvGrpSpPr>
                <p:cNvPr id="15" name="Gruppieren 13">
                  <a:extLst>
                    <a:ext uri="{FF2B5EF4-FFF2-40B4-BE49-F238E27FC236}">
                      <a16:creationId xmlns:a16="http://schemas.microsoft.com/office/drawing/2014/main" id="{61A33D27-9C78-E915-5D8A-D2656A39AF9F}"/>
                    </a:ext>
                  </a:extLst>
                </p:cNvPr>
                <p:cNvGrpSpPr/>
                <p:nvPr/>
              </p:nvGrpSpPr>
              <p:grpSpPr>
                <a:xfrm>
                  <a:off x="354226" y="3788338"/>
                  <a:ext cx="5400001" cy="2048014"/>
                  <a:chOff x="354226" y="3788338"/>
                  <a:chExt cx="5400001" cy="2048014"/>
                </a:xfrm>
              </p:grpSpPr>
              <p:sp>
                <p:nvSpPr>
                  <p:cNvPr id="17" name="TextBox 8">
                    <a:extLst>
                      <a:ext uri="{FF2B5EF4-FFF2-40B4-BE49-F238E27FC236}">
                        <a16:creationId xmlns:a16="http://schemas.microsoft.com/office/drawing/2014/main" id="{EDC5F799-59D9-7CBE-5A6B-4FD7F01EDB1E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2394408" y="3788338"/>
                    <a:ext cx="1310958" cy="1666105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/>
                      <a:t>Model</a:t>
                    </a:r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TextBox 40">
                        <a:extLst>
                          <a:ext uri="{FF2B5EF4-FFF2-40B4-BE49-F238E27FC236}">
                            <a16:creationId xmlns:a16="http://schemas.microsoft.com/office/drawing/2014/main" id="{668BCC25-4B9D-C1F5-5498-18491CCC5BFA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2364539" y="5043815"/>
                        <a:ext cx="1431951" cy="343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400" baseline="-25000"/>
                      </a:p>
                    </p:txBody>
                  </p:sp>
                </mc:Choice>
                <mc:Fallback xmlns="">
                  <p:sp>
                    <p:nvSpPr>
                      <p:cNvPr id="17" name="TextBox 40">
                        <a:extLst>
                          <a:ext uri="{FF2B5EF4-FFF2-40B4-BE49-F238E27FC236}">
                            <a16:creationId xmlns:a16="http://schemas.microsoft.com/office/drawing/2014/main" id="{BA33727D-288D-9C30-4E60-B394159E74B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2364539" y="5043815"/>
                        <a:ext cx="1431951" cy="34396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9" name="Gruppieren 57">
                    <a:extLst>
                      <a:ext uri="{FF2B5EF4-FFF2-40B4-BE49-F238E27FC236}">
                        <a16:creationId xmlns:a16="http://schemas.microsoft.com/office/drawing/2014/main" id="{B76C36F6-3C7F-D8C5-8B67-0760102A93FC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354226" y="3792581"/>
                    <a:ext cx="5400001" cy="2043771"/>
                    <a:chOff x="354226" y="3011528"/>
                    <a:chExt cx="4193458" cy="1587112"/>
                  </a:xfrm>
                </p:grpSpPr>
                <p:sp>
                  <p:nvSpPr>
                    <p:cNvPr id="20" name="TextBox 6">
                      <a:extLst>
                        <a:ext uri="{FF2B5EF4-FFF2-40B4-BE49-F238E27FC236}">
                          <a16:creationId xmlns:a16="http://schemas.microsoft.com/office/drawing/2014/main" id="{023DA02B-81E5-9654-D1C0-8973CA66BFE7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354226" y="3011528"/>
                      <a:ext cx="1020804" cy="1294371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/>
                        <a:t>Inputs</a:t>
                      </a:r>
                    </a:p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21" name="Gruppieren 58">
                      <a:extLst>
                        <a:ext uri="{FF2B5EF4-FFF2-40B4-BE49-F238E27FC236}">
                          <a16:creationId xmlns:a16="http://schemas.microsoft.com/office/drawing/2014/main" id="{5E846BF9-16E9-57F2-6922-A005A194A9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5071" y="3423315"/>
                      <a:ext cx="886427" cy="681348"/>
                      <a:chOff x="415071" y="3423292"/>
                      <a:chExt cx="882370" cy="680325"/>
                    </a:xfrm>
                    <a:noFill/>
                  </p:grpSpPr>
                  <p:grpSp>
                    <p:nvGrpSpPr>
                      <p:cNvPr id="30" name="Group 38">
                        <a:extLst>
                          <a:ext uri="{FF2B5EF4-FFF2-40B4-BE49-F238E27FC236}">
                            <a16:creationId xmlns:a16="http://schemas.microsoft.com/office/drawing/2014/main" id="{98F1C2FA-5334-DAB4-7F06-A388171331B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22790" y="3423292"/>
                        <a:ext cx="874651" cy="258217"/>
                        <a:chOff x="422790" y="3423209"/>
                        <a:chExt cx="1475882" cy="924181"/>
                      </a:xfrm>
                      <a:grpFill/>
                    </p:grpSpPr>
                    <p:grpSp>
                      <p:nvGrpSpPr>
                        <p:cNvPr id="38" name="Group 46">
                          <a:extLst>
                            <a:ext uri="{FF2B5EF4-FFF2-40B4-BE49-F238E27FC236}">
                              <a16:creationId xmlns:a16="http://schemas.microsoft.com/office/drawing/2014/main" id="{06295208-4972-676C-D8E8-5B49288B48B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22790" y="3423209"/>
                          <a:ext cx="1475882" cy="184767"/>
                          <a:chOff x="422790" y="3423330"/>
                          <a:chExt cx="1710343" cy="338644"/>
                        </a:xfrm>
                        <a:grpFill/>
                      </p:grpSpPr>
                      <p:cxnSp>
                        <p:nvCxnSpPr>
                          <p:cNvPr id="40" name="Straight Arrow Connector 48">
                            <a:extLst>
                              <a:ext uri="{FF2B5EF4-FFF2-40B4-BE49-F238E27FC236}">
                                <a16:creationId xmlns:a16="http://schemas.microsoft.com/office/drawing/2014/main" id="{35DB85CF-8F7A-744B-21B9-30B2E55F1E4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422790" y="3757819"/>
                            <a:ext cx="1710343" cy="4155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" name="Straight Arrow Connector 49">
                            <a:extLst>
                              <a:ext uri="{FF2B5EF4-FFF2-40B4-BE49-F238E27FC236}">
                                <a16:creationId xmlns:a16="http://schemas.microsoft.com/office/drawing/2014/main" id="{42FD5B59-97F8-B7B2-72B7-BCB89FDF981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53148" y="3425779"/>
                            <a:ext cx="1086583" cy="630"/>
                          </a:xfrm>
                          <a:prstGeom prst="straightConnector1">
                            <a:avLst/>
                          </a:prstGeom>
                          <a:grpFill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2" name="Straight Arrow Connector 50">
                            <a:extLst>
                              <a:ext uri="{FF2B5EF4-FFF2-40B4-BE49-F238E27FC236}">
                                <a16:creationId xmlns:a16="http://schemas.microsoft.com/office/drawing/2014/main" id="{1A9E5A95-FB21-80F0-8ACB-47157A6970B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H="1">
                            <a:off x="749945" y="3423330"/>
                            <a:ext cx="3663" cy="329712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Arrow Connector 51">
                            <a:extLst>
                              <a:ext uri="{FF2B5EF4-FFF2-40B4-BE49-F238E27FC236}">
                                <a16:creationId xmlns:a16="http://schemas.microsoft.com/office/drawing/2014/main" id="{E9B74521-02A6-700C-10DF-B270BB5ABE8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1834328" y="3423330"/>
                            <a:ext cx="3663" cy="329712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9" name="TextBox 1">
                              <a:extLst>
                                <a:ext uri="{FF2B5EF4-FFF2-40B4-BE49-F238E27FC236}">
                                  <a16:creationId xmlns:a16="http://schemas.microsoft.com/office/drawing/2014/main" id="{254F8C05-F1C1-1D45-066C-3BA1FF0A280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 bwMode="auto">
                            <a:xfrm>
                              <a:off x="435232" y="3578662"/>
                              <a:ext cx="1445093" cy="768728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defPPr>
                                <a:defRPr lang="de-DE"/>
                              </a:defPPr>
                              <a:lvl1pPr marL="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 algn="ctr"/>
                              <a:r>
                                <a:rPr lang="en-US" sz="1200"/>
                                <a:t>Parameter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oMath>
                              </a14:m>
                              <a:endParaRPr lang="en-US" sz="1200" baseline="-2500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8" name="TextBox 1">
                              <a:extLst>
                                <a:ext uri="{FF2B5EF4-FFF2-40B4-BE49-F238E27FC236}">
                                  <a16:creationId xmlns:a16="http://schemas.microsoft.com/office/drawing/2014/main" id="{19BAE442-029F-FCF9-068C-7A5B8871E278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 bwMode="auto">
                            <a:xfrm>
                              <a:off x="435232" y="3578662"/>
                              <a:ext cx="1445093" cy="768728"/>
                            </a:xfrm>
                            <a:prstGeom prst="rect">
                              <a:avLst/>
                            </a:prstGeom>
                            <a:blipFill>
                              <a:blip r:embed="rId6"/>
                              <a:stretch>
                                <a:fillRect b="-15217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grpSp>
                    <p:nvGrpSpPr>
                      <p:cNvPr id="31" name="Group 39">
                        <a:extLst>
                          <a:ext uri="{FF2B5EF4-FFF2-40B4-BE49-F238E27FC236}">
                            <a16:creationId xmlns:a16="http://schemas.microsoft.com/office/drawing/2014/main" id="{B6B1C0A7-18A1-FDBF-E2FF-D565D335C75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15071" y="3806298"/>
                        <a:ext cx="874651" cy="297319"/>
                        <a:chOff x="415071" y="3806092"/>
                        <a:chExt cx="1475882" cy="637311"/>
                      </a:xfrm>
                      <a:grpFill/>
                    </p:grpSpPr>
                    <p:grpSp>
                      <p:nvGrpSpPr>
                        <p:cNvPr id="32" name="Group 40">
                          <a:extLst>
                            <a:ext uri="{FF2B5EF4-FFF2-40B4-BE49-F238E27FC236}">
                              <a16:creationId xmlns:a16="http://schemas.microsoft.com/office/drawing/2014/main" id="{8E4E38C5-6933-E44D-3D02-267433334EE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5071" y="3806092"/>
                          <a:ext cx="1475882" cy="185330"/>
                          <a:chOff x="415071" y="3806462"/>
                          <a:chExt cx="1710343" cy="339228"/>
                        </a:xfrm>
                        <a:grpFill/>
                      </p:grpSpPr>
                      <p:cxnSp>
                        <p:nvCxnSpPr>
                          <p:cNvPr id="34" name="Straight Arrow Connector 42">
                            <a:extLst>
                              <a:ext uri="{FF2B5EF4-FFF2-40B4-BE49-F238E27FC236}">
                                <a16:creationId xmlns:a16="http://schemas.microsoft.com/office/drawing/2014/main" id="{E50E7C22-E6E5-9AAA-379A-3C3A4598D4D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415071" y="4141535"/>
                            <a:ext cx="1710343" cy="4155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5" name="Straight Arrow Connector 43">
                            <a:extLst>
                              <a:ext uri="{FF2B5EF4-FFF2-40B4-BE49-F238E27FC236}">
                                <a16:creationId xmlns:a16="http://schemas.microsoft.com/office/drawing/2014/main" id="{7AF5A9F5-17E2-C408-916D-7C7C43546BD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532948" y="3806462"/>
                            <a:ext cx="657959" cy="3033"/>
                          </a:xfrm>
                          <a:prstGeom prst="straightConnector1">
                            <a:avLst/>
                          </a:prstGeom>
                          <a:grpFill/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6" name="Straight Arrow Connector 44">
                            <a:extLst>
                              <a:ext uri="{FF2B5EF4-FFF2-40B4-BE49-F238E27FC236}">
                                <a16:creationId xmlns:a16="http://schemas.microsoft.com/office/drawing/2014/main" id="{398BB138-A486-3662-73B5-BEE3B180B34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529745" y="3807047"/>
                            <a:ext cx="3663" cy="329712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45">
                            <a:extLst>
                              <a:ext uri="{FF2B5EF4-FFF2-40B4-BE49-F238E27FC236}">
                                <a16:creationId xmlns:a16="http://schemas.microsoft.com/office/drawing/2014/main" id="{25BEB7CC-3666-533E-D37C-C456F1132A9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1189167" y="3807047"/>
                            <a:ext cx="3663" cy="329712"/>
                          </a:xfrm>
                          <a:prstGeom prst="straightConnector1">
                            <a:avLst/>
                          </a:prstGeom>
                          <a:grpFill/>
                          <a:ln>
                            <a:prstDash val="sysDot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3" name="TextBox 1">
                              <a:extLst>
                                <a:ext uri="{FF2B5EF4-FFF2-40B4-BE49-F238E27FC236}">
                                  <a16:creationId xmlns:a16="http://schemas.microsoft.com/office/drawing/2014/main" id="{0E7B9467-B427-1BE0-41EF-92E33B8D9F6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 bwMode="auto">
                            <a:xfrm>
                              <a:off x="447734" y="3983005"/>
                              <a:ext cx="1430777" cy="460398"/>
                            </a:xfrm>
                            <a:prstGeom prst="rect">
                              <a:avLst/>
                            </a:prstGeom>
                            <a:grpFill/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defPPr>
                                <a:defRPr lang="de-DE"/>
                              </a:defPPr>
                              <a:lvl1pPr marL="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 algn="ctr"/>
                              <a:r>
                                <a:rPr lang="en-US" sz="1200"/>
                                <a:t>Parameter 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oMath>
                              </a14:m>
                              <a:endParaRPr lang="en-US" sz="1200" baseline="-2500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32" name="TextBox 1">
                              <a:extLst>
                                <a:ext uri="{FF2B5EF4-FFF2-40B4-BE49-F238E27FC236}">
                                  <a16:creationId xmlns:a16="http://schemas.microsoft.com/office/drawing/2014/main" id="{D69C3459-B3BF-B51B-96E5-D4BBAEB57DBA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 bwMode="auto">
                            <a:xfrm>
                              <a:off x="447734" y="3983005"/>
                              <a:ext cx="1430777" cy="460398"/>
                            </a:xfrm>
                            <a:prstGeom prst="rect">
                              <a:avLst/>
                            </a:prstGeom>
                            <a:blipFill>
                              <a:blip r:embed="rId7"/>
                              <a:stretch>
                                <a:fillRect t="-2222" b="-17778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</p:grpSp>
                <p:grpSp>
                  <p:nvGrpSpPr>
                    <p:cNvPr id="22" name="Gruppieren 62">
                      <a:extLst>
                        <a:ext uri="{FF2B5EF4-FFF2-40B4-BE49-F238E27FC236}">
                          <a16:creationId xmlns:a16="http://schemas.microsoft.com/office/drawing/2014/main" id="{09BFEEBF-AAA2-3140-15EF-F431E9F141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21649" y="3011528"/>
                      <a:ext cx="1026035" cy="1294371"/>
                      <a:chOff x="3521649" y="3011531"/>
                      <a:chExt cx="1111868" cy="1353278"/>
                    </a:xfrm>
                    <a:noFill/>
                  </p:grpSpPr>
                  <p:sp>
                    <p:nvSpPr>
                      <p:cNvPr id="26" name="TextBox 10">
                        <a:extLst>
                          <a:ext uri="{FF2B5EF4-FFF2-40B4-BE49-F238E27FC236}">
                            <a16:creationId xmlns:a16="http://schemas.microsoft.com/office/drawing/2014/main" id="{8C157836-B2DA-FCFC-FE82-151183025202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3521649" y="3011531"/>
                        <a:ext cx="1111868" cy="1353278"/>
                      </a:xfrm>
                      <a:prstGeom prst="rect">
                        <a:avLst/>
                      </a:prstGeom>
                      <a:grp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Outputs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27" name="Gruppieren 74">
                        <a:extLst>
                          <a:ext uri="{FF2B5EF4-FFF2-40B4-BE49-F238E27FC236}">
                            <a16:creationId xmlns:a16="http://schemas.microsoft.com/office/drawing/2014/main" id="{D8BE1EC5-88AD-1F3E-E9DD-8FF0D0369D6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84449" y="3482779"/>
                        <a:ext cx="747106" cy="490890"/>
                        <a:chOff x="3684449" y="3482703"/>
                        <a:chExt cx="1750383" cy="642766"/>
                      </a:xfrm>
                      <a:grpFill/>
                    </p:grpSpPr>
                    <p:cxnSp>
                      <p:nvCxnSpPr>
                        <p:cNvPr id="28" name="Straight Arrow Connector 36">
                          <a:extLst>
                            <a:ext uri="{FF2B5EF4-FFF2-40B4-BE49-F238E27FC236}">
                              <a16:creationId xmlns:a16="http://schemas.microsoft.com/office/drawing/2014/main" id="{DC0204AD-F85C-70A8-4F0E-9C3660E8045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684449" y="4121076"/>
                          <a:ext cx="1750383" cy="4393"/>
                        </a:xfrm>
                        <a:prstGeom prst="straightConnector1">
                          <a:avLst/>
                        </a:prstGeom>
                        <a:grpFill/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29" name="Freihandform 314">
                          <a:extLst>
                            <a:ext uri="{FF2B5EF4-FFF2-40B4-BE49-F238E27FC236}">
                              <a16:creationId xmlns:a16="http://schemas.microsoft.com/office/drawing/2014/main" id="{CE69D685-3E26-F1E5-F57E-43C77C40B1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53965" y="3482703"/>
                          <a:ext cx="1526193" cy="635660"/>
                        </a:xfrm>
                        <a:custGeom>
                          <a:avLst/>
                          <a:gdLst>
                            <a:gd name="connsiteX0" fmla="*/ 0 w 1289370"/>
                            <a:gd name="connsiteY0" fmla="*/ 635660 h 635660"/>
                            <a:gd name="connsiteX1" fmla="*/ 243402 w 1289370"/>
                            <a:gd name="connsiteY1" fmla="*/ 385680 h 635660"/>
                            <a:gd name="connsiteX2" fmla="*/ 309186 w 1289370"/>
                            <a:gd name="connsiteY2" fmla="*/ 115965 h 635660"/>
                            <a:gd name="connsiteX3" fmla="*/ 486803 w 1289370"/>
                            <a:gd name="connsiteY3" fmla="*/ 10711 h 635660"/>
                            <a:gd name="connsiteX4" fmla="*/ 644685 w 1289370"/>
                            <a:gd name="connsiteY4" fmla="*/ 359367 h 635660"/>
                            <a:gd name="connsiteX5" fmla="*/ 815724 w 1289370"/>
                            <a:gd name="connsiteY5" fmla="*/ 484357 h 635660"/>
                            <a:gd name="connsiteX6" fmla="*/ 1289370 w 1289370"/>
                            <a:gd name="connsiteY6" fmla="*/ 629082 h 6356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1289370" h="635660">
                              <a:moveTo>
                                <a:pt x="0" y="635660"/>
                              </a:moveTo>
                              <a:cubicBezTo>
                                <a:pt x="95935" y="553978"/>
                                <a:pt x="191871" y="472296"/>
                                <a:pt x="243402" y="385680"/>
                              </a:cubicBezTo>
                              <a:cubicBezTo>
                                <a:pt x="294933" y="299064"/>
                                <a:pt x="268619" y="178460"/>
                                <a:pt x="309186" y="115965"/>
                              </a:cubicBezTo>
                              <a:cubicBezTo>
                                <a:pt x="349753" y="53470"/>
                                <a:pt x="430887" y="-29856"/>
                                <a:pt x="486803" y="10711"/>
                              </a:cubicBezTo>
                              <a:cubicBezTo>
                                <a:pt x="542719" y="51278"/>
                                <a:pt x="589865" y="280426"/>
                                <a:pt x="644685" y="359367"/>
                              </a:cubicBezTo>
                              <a:cubicBezTo>
                                <a:pt x="699505" y="438308"/>
                                <a:pt x="708277" y="439405"/>
                                <a:pt x="815724" y="484357"/>
                              </a:cubicBezTo>
                              <a:cubicBezTo>
                                <a:pt x="923171" y="529309"/>
                                <a:pt x="1190694" y="604961"/>
                                <a:pt x="1289370" y="629082"/>
                              </a:cubicBezTo>
                            </a:path>
                          </a:pathLst>
                        </a:custGeom>
                        <a:noFill/>
                        <a:ln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sp>
                  <p:nvSpPr>
                    <p:cNvPr id="23" name="Pfeil nach rechts 301">
                      <a:extLst>
                        <a:ext uri="{FF2B5EF4-FFF2-40B4-BE49-F238E27FC236}">
                          <a16:creationId xmlns:a16="http://schemas.microsoft.com/office/drawing/2014/main" id="{CD6E17D2-EE31-D488-FFC4-073C07F7CE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4683" y="3508141"/>
                      <a:ext cx="400986" cy="15485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4" name="Pfeil nach rechts 302">
                      <a:extLst>
                        <a:ext uri="{FF2B5EF4-FFF2-40B4-BE49-F238E27FC236}">
                          <a16:creationId xmlns:a16="http://schemas.microsoft.com/office/drawing/2014/main" id="{2BB6FD86-80E3-9EC2-460B-71CF99B5F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41009" y="3508141"/>
                      <a:ext cx="400986" cy="15485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Rechteckiger Pfeil 305">
                      <a:extLst>
                        <a:ext uri="{FF2B5EF4-FFF2-40B4-BE49-F238E27FC236}">
                          <a16:creationId xmlns:a16="http://schemas.microsoft.com/office/drawing/2014/main" id="{D6471007-8644-B696-6D10-F9EFF0A1EF7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1401867" y="4361673"/>
                      <a:ext cx="2678770" cy="236967"/>
                    </a:xfrm>
                    <a:prstGeom prst="bentArrow">
                      <a:avLst>
                        <a:gd name="adj1" fmla="val 25000"/>
                        <a:gd name="adj2" fmla="val 28827"/>
                        <a:gd name="adj3" fmla="val 25000"/>
                        <a:gd name="adj4" fmla="val 43750"/>
                      </a:avLst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40">
                      <a:extLst>
                        <a:ext uri="{FF2B5EF4-FFF2-40B4-BE49-F238E27FC236}">
                          <a16:creationId xmlns:a16="http://schemas.microsoft.com/office/drawing/2014/main" id="{EAF1B536-B80B-08A3-0273-BC9B5BE0817D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4410095" y="4960737"/>
                      <a:ext cx="1310958" cy="307777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100"/>
                        <a:t>Output</a:t>
                      </a:r>
                      <a:r>
                        <a:rPr lang="en-US" sz="1400"/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1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oMath>
                      </a14:m>
                      <a:endParaRPr lang="en-US" sz="1400" baseline="-25000"/>
                    </a:p>
                  </p:txBody>
                </p:sp>
              </mc:Choice>
              <mc:Fallback xmlns="">
                <p:sp>
                  <p:nvSpPr>
                    <p:cNvPr id="15" name="TextBox 40">
                      <a:extLst>
                        <a:ext uri="{FF2B5EF4-FFF2-40B4-BE49-F238E27FC236}">
                          <a16:creationId xmlns:a16="http://schemas.microsoft.com/office/drawing/2014/main" id="{4D73BE4F-E319-6E0F-F975-6CBD43D4AC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410095" y="4960737"/>
                      <a:ext cx="1310958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42">
                <a:extLst>
                  <a:ext uri="{FF2B5EF4-FFF2-40B4-BE49-F238E27FC236}">
                    <a16:creationId xmlns:a16="http://schemas.microsoft.com/office/drawing/2014/main" id="{E237692D-5081-842A-9F3F-A501BFDE4301}"/>
                  </a:ext>
                </a:extLst>
              </p:cNvPr>
              <p:cNvSpPr/>
              <p:nvPr/>
            </p:nvSpPr>
            <p:spPr>
              <a:xfrm>
                <a:off x="923491" y="1576202"/>
                <a:ext cx="4118410" cy="116276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</a:t>
                </a:r>
              </a:p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Quantify which uncertain input quantity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  influences the uncertainty in the output quantity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most</a:t>
                </a:r>
                <a:endParaRPr lang="de-DE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hteck 42">
                <a:extLst>
                  <a:ext uri="{FF2B5EF4-FFF2-40B4-BE49-F238E27FC236}">
                    <a16:creationId xmlns:a16="http://schemas.microsoft.com/office/drawing/2014/main" id="{E237692D-5081-842A-9F3F-A501BFDE4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491" y="1576202"/>
                <a:ext cx="4118410" cy="1162766"/>
              </a:xfrm>
              <a:prstGeom prst="rect">
                <a:avLst/>
              </a:prstGeom>
              <a:blipFill>
                <a:blip r:embed="rId9"/>
                <a:stretch>
                  <a:fillRect l="-1227" t="-3191" b="-9574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32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FBF511-6DF5-AE0A-2C04-71846C6E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</a:t>
            </a:r>
            <a:r>
              <a:rPr lang="en-US" dirty="0">
                <a:ea typeface="Calibri Light"/>
                <a:cs typeface="Calibri Light"/>
              </a:rPr>
              <a:t>ensitivity analysis </a:t>
            </a:r>
            <a:r>
              <a:rPr lang="en-US" sz="4300" dirty="0">
                <a:ea typeface="Calibri Light"/>
                <a:cs typeface="Calibri Light"/>
              </a:rPr>
              <a:t>– Beam example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4DA10-78CE-83B7-2FE2-3B38D074A1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A3286-F56A-CAF0-FF47-F07B9436CF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6741B-47ED-A61A-7C54-E0F0D3B80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53970CF-A502-B736-C3E8-1992407EC4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000" y="1368403"/>
            <a:ext cx="10080000" cy="480859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EDC6FC60-9D90-9219-EFF1-999A276672E0}"/>
                  </a:ext>
                </a:extLst>
              </p:cNvPr>
              <p:cNvSpPr txBox="1"/>
              <p:nvPr/>
            </p:nvSpPr>
            <p:spPr bwMode="auto">
              <a:xfrm>
                <a:off x="306965" y="1368402"/>
                <a:ext cx="3424597" cy="1907333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/>
                  <a:t>Inputs</a:t>
                </a:r>
              </a:p>
              <a:p>
                <a:pPr algn="ctr"/>
                <a:r>
                  <a:rPr lang="en-US" sz="1000" b="1" i="1">
                    <a:latin typeface="Cambria Math" panose="02040503050406030204" pitchFamily="18" charset="0"/>
                    <a:ea typeface="Calibri"/>
                    <a:cs typeface="Calibri"/>
                  </a:rPr>
                  <a:t> </a:t>
                </a:r>
                <a:br>
                  <a:rPr lang="de-DE" b="1" i="1">
                    <a:latin typeface="Cambria Math" panose="02040503050406030204" pitchFamily="18" charset="0"/>
                    <a:ea typeface="Calibri"/>
                    <a:cs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𝜽</m:t>
                      </m:r>
                      <m:r>
                        <a:rPr lang="de-DE" i="1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b="1"/>
              </a:p>
              <a:p>
                <a:pPr algn="ctr"/>
                <a:r>
                  <a:rPr lang="en-US" sz="70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 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=10.0, 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=4.0</m:t>
                          </m:r>
                        </m:e>
                      </m:d>
                    </m:oMath>
                  </m:oMathPara>
                </a14:m>
                <a:endParaRPr lang="de-DE" b="0" i="1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~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𝒩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=0.0,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9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.0</m:t>
                          </m:r>
                        </m:e>
                      </m:d>
                    </m:oMath>
                  </m:oMathPara>
                </a14:m>
                <a:endParaRPr lang="de-DE">
                  <a:ea typeface="Cambria Math" panose="02040503050406030204" pitchFamily="18" charset="0"/>
                  <a:cs typeface="Calibri"/>
                </a:endParaRPr>
              </a:p>
              <a:p>
                <a:r>
                  <a:rPr lang="de-DE" sz="800">
                    <a:ea typeface="Calibri"/>
                    <a:cs typeface="Calibri"/>
                  </a:rPr>
                  <a:t> </a:t>
                </a:r>
              </a:p>
              <a:p>
                <a:pPr algn="ctr"/>
                <a:r>
                  <a:rPr lang="de-DE">
                    <a:solidFill>
                      <a:schemeClr val="accent1"/>
                    </a:solidFill>
                    <a:ea typeface="Calibri"/>
                    <a:cs typeface="Calibri"/>
                  </a:rPr>
                  <a:t>load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𝑞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𝑥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, </m:t>
                        </m:r>
                        <m:r>
                          <a:rPr lang="de-DE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𝜽</m:t>
                        </m:r>
                      </m:e>
                    </m:d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𝑥</m:t>
                    </m:r>
                  </m:oMath>
                </a14:m>
                <a:endParaRPr lang="de-DE" i="1">
                  <a:solidFill>
                    <a:schemeClr val="accent1"/>
                  </a:solidFill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:pPr algn="ctr"/>
                <a:endParaRPr lang="en-US"/>
              </a:p>
              <a:p>
                <a:pPr algn="ctr"/>
                <a:endParaRPr lang="en-US" sz="800"/>
              </a:p>
              <a:p>
                <a:pPr algn="ctr"/>
                <a:r>
                  <a:rPr lang="en-US" sz="800"/>
                  <a:t> </a:t>
                </a:r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</p:txBody>
          </p:sp>
        </mc:Choice>
        <mc:Fallback xmlns=""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EDC6FC60-9D90-9219-EFF1-999A27667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965" y="1368402"/>
                <a:ext cx="3424597" cy="1907333"/>
              </a:xfrm>
              <a:prstGeom prst="rect">
                <a:avLst/>
              </a:prstGeom>
              <a:blipFill>
                <a:blip r:embed="rId2"/>
                <a:stretch>
                  <a:fillRect t="-1316" b="-197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03D9A980-70EC-1ED3-6BD9-FF5E9ECE162E}"/>
                  </a:ext>
                </a:extLst>
              </p:cNvPr>
              <p:cNvSpPr txBox="1"/>
              <p:nvPr/>
            </p:nvSpPr>
            <p:spPr bwMode="auto">
              <a:xfrm>
                <a:off x="8460438" y="1368402"/>
                <a:ext cx="3424597" cy="29848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/>
                  <a:t>Outputs</a:t>
                </a:r>
                <a:endParaRPr lang="de-DE" i="1">
                  <a:solidFill>
                    <a:srgbClr val="FF0000"/>
                  </a:solidFill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:pPr algn="ctr"/>
                <a:endParaRPr lang="en-US" sz="800"/>
              </a:p>
              <a:p>
                <a:pPr algn="ctr"/>
                <a:endParaRPr lang="en-US" sz="1400"/>
              </a:p>
              <a:p>
                <a:pPr algn="ctr"/>
                <a:r>
                  <a:rPr lang="en-US"/>
                  <a:t>bending at mid-length of the beam</a:t>
                </a:r>
                <a:br>
                  <a:rPr lang="en-US"/>
                </a:br>
                <a:r>
                  <a:rPr lang="en-US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=0.5)</m:t>
                    </m:r>
                  </m:oMath>
                </a14:m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</p:txBody>
          </p:sp>
        </mc:Choice>
        <mc:Fallback xmlns="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03D9A980-70EC-1ED3-6BD9-FF5E9ECE1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0438" y="1368402"/>
                <a:ext cx="3424597" cy="2984863"/>
              </a:xfrm>
              <a:prstGeom prst="rect">
                <a:avLst/>
              </a:prstGeom>
              <a:blipFill>
                <a:blip r:embed="rId3"/>
                <a:stretch>
                  <a:fillRect t="-8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feil nach rechts 282">
            <a:extLst>
              <a:ext uri="{FF2B5EF4-FFF2-40B4-BE49-F238E27FC236}">
                <a16:creationId xmlns:a16="http://schemas.microsoft.com/office/drawing/2014/main" id="{5A51BCB4-679E-2F2A-3D79-4BFBF6211762}"/>
              </a:ext>
            </a:extLst>
          </p:cNvPr>
          <p:cNvSpPr/>
          <p:nvPr/>
        </p:nvSpPr>
        <p:spPr>
          <a:xfrm>
            <a:off x="3835206" y="2257533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Pfeil nach rechts 282">
            <a:extLst>
              <a:ext uri="{FF2B5EF4-FFF2-40B4-BE49-F238E27FC236}">
                <a16:creationId xmlns:a16="http://schemas.microsoft.com/office/drawing/2014/main" id="{A4F7BD5A-5728-BCA0-FD1A-9FE913D50904}"/>
              </a:ext>
            </a:extLst>
          </p:cNvPr>
          <p:cNvSpPr/>
          <p:nvPr/>
        </p:nvSpPr>
        <p:spPr>
          <a:xfrm>
            <a:off x="7897016" y="2257533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uppieren 25">
            <a:extLst>
              <a:ext uri="{FF2B5EF4-FFF2-40B4-BE49-F238E27FC236}">
                <a16:creationId xmlns:a16="http://schemas.microsoft.com/office/drawing/2014/main" id="{514231D7-7357-CE77-C7D4-28CBA1E95875}"/>
              </a:ext>
            </a:extLst>
          </p:cNvPr>
          <p:cNvGrpSpPr/>
          <p:nvPr/>
        </p:nvGrpSpPr>
        <p:grpSpPr>
          <a:xfrm>
            <a:off x="4397225" y="1368402"/>
            <a:ext cx="3424597" cy="2984863"/>
            <a:chOff x="4421586" y="1851568"/>
            <a:chExt cx="3424597" cy="2984863"/>
          </a:xfrm>
        </p:grpSpPr>
        <p:grpSp>
          <p:nvGrpSpPr>
            <p:cNvPr id="13" name="Gruppieren 26">
              <a:extLst>
                <a:ext uri="{FF2B5EF4-FFF2-40B4-BE49-F238E27FC236}">
                  <a16:creationId xmlns:a16="http://schemas.microsoft.com/office/drawing/2014/main" id="{3A6DD551-98F6-EF7F-6B14-EAE36E68C167}"/>
                </a:ext>
              </a:extLst>
            </p:cNvPr>
            <p:cNvGrpSpPr/>
            <p:nvPr/>
          </p:nvGrpSpPr>
          <p:grpSpPr>
            <a:xfrm>
              <a:off x="4421586" y="1851568"/>
              <a:ext cx="3424597" cy="2984863"/>
              <a:chOff x="4421586" y="1851568"/>
              <a:chExt cx="3424597" cy="2984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6">
                    <a:extLst>
                      <a:ext uri="{FF2B5EF4-FFF2-40B4-BE49-F238E27FC236}">
                        <a16:creationId xmlns:a16="http://schemas.microsoft.com/office/drawing/2014/main" id="{1CE5832C-4327-DE31-FA37-58EB0F057922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421586" y="1851568"/>
                    <a:ext cx="3424597" cy="29848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de-DE" b="1"/>
                      <a:t>Model</a:t>
                    </a:r>
                    <a:endParaRPr lang="en-US" sz="800"/>
                  </a:p>
                  <a:p>
                    <a:pPr algn="ctr"/>
                    <a:r>
                      <a:rPr lang="en-US" sz="800"/>
                      <a:t> 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/>
                  </a:p>
                  <a:p>
                    <a:pPr algn="ctr"/>
                    <a:endParaRPr lang="de-DE" sz="1000" i="1"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de-DE" err="1"/>
                      <a:t>Where</a:t>
                    </a:r>
                    <a:r>
                      <a:rPr lang="de-DE" i="1"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de-DE" i="1">
                        <a:latin typeface="Cambria Math" panose="02040503050406030204" pitchFamily="18" charset="0"/>
                      </a:rPr>
                      <a:t> </a:t>
                    </a:r>
                    <a:r>
                      <a:rPr lang="de-DE" err="1"/>
                      <a:t>solves</a:t>
                    </a:r>
                    <a:r>
                      <a:rPr lang="de-DE"/>
                      <a:t>: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>
                      <a:solidFill>
                        <a:schemeClr val="accent1"/>
                      </a:solidFill>
                    </a:endParaRPr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</mc:Choice>
            <mc:Fallback xmlns="">
              <p:sp>
                <p:nvSpPr>
                  <p:cNvPr id="29" name="TextBox 6">
                    <a:extLst>
                      <a:ext uri="{FF2B5EF4-FFF2-40B4-BE49-F238E27FC236}">
                        <a16:creationId xmlns:a16="http://schemas.microsoft.com/office/drawing/2014/main" id="{3CD6B27C-A735-DC5B-61C2-290FA05D6A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421586" y="1851568"/>
                    <a:ext cx="3424597" cy="29848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30">
                    <a:extLst>
                      <a:ext uri="{FF2B5EF4-FFF2-40B4-BE49-F238E27FC236}">
                        <a16:creationId xmlns:a16="http://schemas.microsoft.com/office/drawing/2014/main" id="{1ED2ADB0-2FC3-097F-73B6-DF80B47A6EB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4611" y="3570436"/>
                    <a:ext cx="659446" cy="338554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𝑞</m:t>
                          </m:r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(</m:t>
                          </m:r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𝑥</m:t>
                          </m:r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)</m:t>
                          </m:r>
                        </m:oMath>
                      </m:oMathPara>
                    </a14:m>
                    <a:endParaRPr lang="de-DE" sz="1600">
                      <a:solidFill>
                        <a:schemeClr val="accent1"/>
                      </a:solidFill>
                      <a:ea typeface="Calibri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3D564912-AD27-6F3E-4B0C-EBFBD11D6E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94611" y="3570436"/>
                    <a:ext cx="659446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Gerade Verbindung mit Pfeil 31">
                <a:extLst>
                  <a:ext uri="{FF2B5EF4-FFF2-40B4-BE49-F238E27FC236}">
                    <a16:creationId xmlns:a16="http://schemas.microsoft.com/office/drawing/2014/main" id="{A2FE9F08-3A25-5E62-277E-2457082834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433" y="4173383"/>
                <a:ext cx="0" cy="1180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32">
                    <a:extLst>
                      <a:ext uri="{FF2B5EF4-FFF2-40B4-BE49-F238E27FC236}">
                        <a16:creationId xmlns:a16="http://schemas.microsoft.com/office/drawing/2014/main" id="{28AA41B6-35CF-565D-7109-32C84C665FB4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334" y="4270091"/>
                    <a:ext cx="3954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/>
                  </a:p>
                </p:txBody>
              </p:sp>
            </mc:Choice>
            <mc:Fallback xmlns="">
              <p:sp>
                <p:nvSpPr>
                  <p:cNvPr id="33" name="Textfeld 32">
                    <a:extLst>
                      <a:ext uri="{FF2B5EF4-FFF2-40B4-BE49-F238E27FC236}">
                        <a16:creationId xmlns:a16="http://schemas.microsoft.com/office/drawing/2014/main" id="{E22B4189-E211-0177-9D07-AFC090AD02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7334" y="4270091"/>
                    <a:ext cx="39542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66154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Freihandform: Form 27">
              <a:extLst>
                <a:ext uri="{FF2B5EF4-FFF2-40B4-BE49-F238E27FC236}">
                  <a16:creationId xmlns:a16="http://schemas.microsoft.com/office/drawing/2014/main" id="{EA09AC4E-B192-8E45-C8C2-87DA8938E05C}"/>
                </a:ext>
              </a:extLst>
            </p:cNvPr>
            <p:cNvSpPr/>
            <p:nvPr/>
          </p:nvSpPr>
          <p:spPr>
            <a:xfrm>
              <a:off x="4790524" y="4181529"/>
              <a:ext cx="2192337" cy="133873"/>
            </a:xfrm>
            <a:custGeom>
              <a:avLst/>
              <a:gdLst>
                <a:gd name="connsiteX0" fmla="*/ 0 w 2180167"/>
                <a:gd name="connsiteY0" fmla="*/ 6893 h 308543"/>
                <a:gd name="connsiteX1" fmla="*/ 1011767 w 2180167"/>
                <a:gd name="connsiteY1" fmla="*/ 271476 h 308543"/>
                <a:gd name="connsiteX2" fmla="*/ 1758950 w 2180167"/>
                <a:gd name="connsiteY2" fmla="*/ 277826 h 308543"/>
                <a:gd name="connsiteX3" fmla="*/ 2180167 w 2180167"/>
                <a:gd name="connsiteY3" fmla="*/ 2659 h 308543"/>
                <a:gd name="connsiteX0" fmla="*/ 0 w 2180167"/>
                <a:gd name="connsiteY0" fmla="*/ 605 h 302255"/>
                <a:gd name="connsiteX1" fmla="*/ 1011767 w 2180167"/>
                <a:gd name="connsiteY1" fmla="*/ 265188 h 302255"/>
                <a:gd name="connsiteX2" fmla="*/ 1758950 w 2180167"/>
                <a:gd name="connsiteY2" fmla="*/ 271538 h 302255"/>
                <a:gd name="connsiteX3" fmla="*/ 2180167 w 2180167"/>
                <a:gd name="connsiteY3" fmla="*/ 2721 h 302255"/>
                <a:gd name="connsiteX0" fmla="*/ 0 w 2180167"/>
                <a:gd name="connsiteY0" fmla="*/ 0 h 301650"/>
                <a:gd name="connsiteX1" fmla="*/ 1011767 w 2180167"/>
                <a:gd name="connsiteY1" fmla="*/ 264583 h 301650"/>
                <a:gd name="connsiteX2" fmla="*/ 1758950 w 2180167"/>
                <a:gd name="connsiteY2" fmla="*/ 270933 h 301650"/>
                <a:gd name="connsiteX3" fmla="*/ 2180167 w 2180167"/>
                <a:gd name="connsiteY3" fmla="*/ 2116 h 301650"/>
                <a:gd name="connsiteX0" fmla="*/ 0 w 2180167"/>
                <a:gd name="connsiteY0" fmla="*/ 0 h 292341"/>
                <a:gd name="connsiteX1" fmla="*/ 1011767 w 2180167"/>
                <a:gd name="connsiteY1" fmla="*/ 264583 h 292341"/>
                <a:gd name="connsiteX2" fmla="*/ 1638300 w 2180167"/>
                <a:gd name="connsiteY2" fmla="*/ 254000 h 292341"/>
                <a:gd name="connsiteX3" fmla="*/ 2180167 w 2180167"/>
                <a:gd name="connsiteY3" fmla="*/ 2116 h 292341"/>
                <a:gd name="connsiteX0" fmla="*/ 0 w 2180167"/>
                <a:gd name="connsiteY0" fmla="*/ 0 h 276847"/>
                <a:gd name="connsiteX1" fmla="*/ 918634 w 2180167"/>
                <a:gd name="connsiteY1" fmla="*/ 228600 h 276847"/>
                <a:gd name="connsiteX2" fmla="*/ 1638300 w 2180167"/>
                <a:gd name="connsiteY2" fmla="*/ 254000 h 276847"/>
                <a:gd name="connsiteX3" fmla="*/ 2180167 w 2180167"/>
                <a:gd name="connsiteY3" fmla="*/ 2116 h 276847"/>
                <a:gd name="connsiteX0" fmla="*/ 0 w 2180167"/>
                <a:gd name="connsiteY0" fmla="*/ 0 h 259739"/>
                <a:gd name="connsiteX1" fmla="*/ 918634 w 2180167"/>
                <a:gd name="connsiteY1" fmla="*/ 228600 h 259739"/>
                <a:gd name="connsiteX2" fmla="*/ 1634067 w 2180167"/>
                <a:gd name="connsiteY2" fmla="*/ 228600 h 259739"/>
                <a:gd name="connsiteX3" fmla="*/ 2180167 w 2180167"/>
                <a:gd name="connsiteY3" fmla="*/ 2116 h 259739"/>
                <a:gd name="connsiteX0" fmla="*/ 0 w 2180167"/>
                <a:gd name="connsiteY0" fmla="*/ 0 h 244261"/>
                <a:gd name="connsiteX1" fmla="*/ 895351 w 2180167"/>
                <a:gd name="connsiteY1" fmla="*/ 173566 h 244261"/>
                <a:gd name="connsiteX2" fmla="*/ 1634067 w 2180167"/>
                <a:gd name="connsiteY2" fmla="*/ 228600 h 244261"/>
                <a:gd name="connsiteX3" fmla="*/ 2180167 w 2180167"/>
                <a:gd name="connsiteY3" fmla="*/ 2116 h 244261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167" h="197666">
                  <a:moveTo>
                    <a:pt x="0" y="0"/>
                  </a:moveTo>
                  <a:cubicBezTo>
                    <a:pt x="359304" y="109714"/>
                    <a:pt x="618068" y="145697"/>
                    <a:pt x="895351" y="173566"/>
                  </a:cubicBezTo>
                  <a:cubicBezTo>
                    <a:pt x="1172634" y="201435"/>
                    <a:pt x="1468967" y="212020"/>
                    <a:pt x="1663700" y="167217"/>
                  </a:cubicBezTo>
                  <a:cubicBezTo>
                    <a:pt x="1858433" y="122414"/>
                    <a:pt x="2055637" y="74082"/>
                    <a:pt x="2180167" y="211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Pfeil: gebogen 34">
            <a:extLst>
              <a:ext uri="{FF2B5EF4-FFF2-40B4-BE49-F238E27FC236}">
                <a16:creationId xmlns:a16="http://schemas.microsoft.com/office/drawing/2014/main" id="{0A64B61B-0813-71DB-900C-482B2C1595D5}"/>
              </a:ext>
            </a:extLst>
          </p:cNvPr>
          <p:cNvSpPr/>
          <p:nvPr/>
        </p:nvSpPr>
        <p:spPr>
          <a:xfrm rot="10800000">
            <a:off x="3844494" y="4437795"/>
            <a:ext cx="6442506" cy="968924"/>
          </a:xfrm>
          <a:prstGeom prst="bentArrow">
            <a:avLst>
              <a:gd name="adj1" fmla="val 16115"/>
              <a:gd name="adj2" fmla="val 20919"/>
              <a:gd name="adj3" fmla="val 20101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0" name="Gruppieren 17">
            <a:extLst>
              <a:ext uri="{FF2B5EF4-FFF2-40B4-BE49-F238E27FC236}">
                <a16:creationId xmlns:a16="http://schemas.microsoft.com/office/drawing/2014/main" id="{524C2269-C24D-294E-78C3-2838088A82FA}"/>
              </a:ext>
            </a:extLst>
          </p:cNvPr>
          <p:cNvGrpSpPr/>
          <p:nvPr/>
        </p:nvGrpSpPr>
        <p:grpSpPr>
          <a:xfrm>
            <a:off x="306964" y="3454456"/>
            <a:ext cx="3421631" cy="2802649"/>
            <a:chOff x="306964" y="3648766"/>
            <a:chExt cx="3421631" cy="2802649"/>
          </a:xfrm>
        </p:grpSpPr>
        <p:sp>
          <p:nvSpPr>
            <p:cNvPr id="21" name="Rechteck 33">
              <a:extLst>
                <a:ext uri="{FF2B5EF4-FFF2-40B4-BE49-F238E27FC236}">
                  <a16:creationId xmlns:a16="http://schemas.microsoft.com/office/drawing/2014/main" id="{0013A69E-BA0C-90EC-F0FA-BBCB939805CA}"/>
                </a:ext>
              </a:extLst>
            </p:cNvPr>
            <p:cNvSpPr/>
            <p:nvPr/>
          </p:nvSpPr>
          <p:spPr>
            <a:xfrm>
              <a:off x="306964" y="3648766"/>
              <a:ext cx="3421631" cy="28026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b="1">
                  <a:solidFill>
                    <a:schemeClr val="tx1"/>
                  </a:solidFill>
                </a:rPr>
                <a:t>First-Order Sobol Indices</a:t>
              </a:r>
              <a:endParaRPr lang="en-US" sz="1600">
                <a:solidFill>
                  <a:schemeClr val="tx1"/>
                </a:solidFill>
              </a:endParaRPr>
            </a:p>
          </p:txBody>
        </p:sp>
        <p:pic>
          <p:nvPicPr>
            <p:cNvPr id="22" name="Grafik 7" descr="Ein Bild, das Screenshot, Rechteck, Diagramm, Quadrat enthält.&#10;&#10;Automatisch generierte Beschreibung">
              <a:extLst>
                <a:ext uri="{FF2B5EF4-FFF2-40B4-BE49-F238E27FC236}">
                  <a16:creationId xmlns:a16="http://schemas.microsoft.com/office/drawing/2014/main" id="{B7DE26F5-C4FA-0475-2B6B-9712A96DB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509" y="4002027"/>
              <a:ext cx="2374421" cy="19567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9">
                  <a:extLst>
                    <a:ext uri="{FF2B5EF4-FFF2-40B4-BE49-F238E27FC236}">
                      <a16:creationId xmlns:a16="http://schemas.microsoft.com/office/drawing/2014/main" id="{99FCE816-147F-9375-B3A5-8C73CA33541C}"/>
                    </a:ext>
                  </a:extLst>
                </p:cNvPr>
                <p:cNvSpPr txBox="1"/>
                <p:nvPr/>
              </p:nvSpPr>
              <p:spPr>
                <a:xfrm>
                  <a:off x="1577340" y="5900887"/>
                  <a:ext cx="4612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EB14843-08E8-251B-A273-1593BA837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7340" y="5900887"/>
                  <a:ext cx="46128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11">
                  <a:extLst>
                    <a:ext uri="{FF2B5EF4-FFF2-40B4-BE49-F238E27FC236}">
                      <a16:creationId xmlns:a16="http://schemas.microsoft.com/office/drawing/2014/main" id="{0BD43A9F-CACF-45C5-64E9-7C2DC12302A3}"/>
                    </a:ext>
                  </a:extLst>
                </p:cNvPr>
                <p:cNvSpPr txBox="1"/>
                <p:nvPr/>
              </p:nvSpPr>
              <p:spPr>
                <a:xfrm>
                  <a:off x="2622352" y="5891169"/>
                  <a:ext cx="4666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5FAAD1A4-D9B6-0DFE-ECAA-66A2AFFA9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2352" y="5891169"/>
                  <a:ext cx="46660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feld 14">
              <a:extLst>
                <a:ext uri="{FF2B5EF4-FFF2-40B4-BE49-F238E27FC236}">
                  <a16:creationId xmlns:a16="http://schemas.microsoft.com/office/drawing/2014/main" id="{6914CB87-240E-9DFB-E4BF-E05D3B2A66CA}"/>
                </a:ext>
              </a:extLst>
            </p:cNvPr>
            <p:cNvSpPr txBox="1"/>
            <p:nvPr/>
          </p:nvSpPr>
          <p:spPr>
            <a:xfrm>
              <a:off x="1523481" y="4818606"/>
              <a:ext cx="853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0.64</a:t>
              </a:r>
              <a:endParaRPr lang="de-DE">
                <a:solidFill>
                  <a:srgbClr val="FF0000"/>
                </a:solidFill>
              </a:endParaRPr>
            </a:p>
          </p:txBody>
        </p:sp>
        <p:sp>
          <p:nvSpPr>
            <p:cNvPr id="26" name="Textfeld 15">
              <a:extLst>
                <a:ext uri="{FF2B5EF4-FFF2-40B4-BE49-F238E27FC236}">
                  <a16:creationId xmlns:a16="http://schemas.microsoft.com/office/drawing/2014/main" id="{6AE3177E-3229-358E-D6BF-739810C08512}"/>
                </a:ext>
              </a:extLst>
            </p:cNvPr>
            <p:cNvSpPr txBox="1"/>
            <p:nvPr/>
          </p:nvSpPr>
          <p:spPr>
            <a:xfrm>
              <a:off x="2558937" y="5213491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0.36</a:t>
              </a:r>
            </a:p>
          </p:txBody>
        </p:sp>
      </p:grpSp>
      <p:sp>
        <p:nvSpPr>
          <p:cNvPr id="27" name="Textfeld 16">
            <a:extLst>
              <a:ext uri="{FF2B5EF4-FFF2-40B4-BE49-F238E27FC236}">
                <a16:creationId xmlns:a16="http://schemas.microsoft.com/office/drawing/2014/main" id="{A7D9A5AA-DAE9-D3B5-7654-F979BDFCB75A}"/>
              </a:ext>
            </a:extLst>
          </p:cNvPr>
          <p:cNvSpPr txBox="1"/>
          <p:nvPr/>
        </p:nvSpPr>
        <p:spPr>
          <a:xfrm>
            <a:off x="164220" y="5610774"/>
            <a:ext cx="1413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kern="120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more</a:t>
            </a:r>
            <a:r>
              <a:rPr lang="de-DE" sz="1800" kern="120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de-DE" sz="1800" kern="120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influential</a:t>
            </a:r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28" name="Gerade Verbindung mit Pfeil 19">
            <a:extLst>
              <a:ext uri="{FF2B5EF4-FFF2-40B4-BE49-F238E27FC236}">
                <a16:creationId xmlns:a16="http://schemas.microsoft.com/office/drawing/2014/main" id="{A131207C-B314-4415-0BD2-6F4A8982073B}"/>
              </a:ext>
            </a:extLst>
          </p:cNvPr>
          <p:cNvCxnSpPr/>
          <p:nvPr/>
        </p:nvCxnSpPr>
        <p:spPr>
          <a:xfrm flipV="1">
            <a:off x="1405890" y="5963321"/>
            <a:ext cx="253690" cy="90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42">
            <a:extLst>
              <a:ext uri="{FF2B5EF4-FFF2-40B4-BE49-F238E27FC236}">
                <a16:creationId xmlns:a16="http://schemas.microsoft.com/office/drawing/2014/main" id="{0AF66188-8DC3-4E40-DC0B-F254573FF40C}"/>
              </a:ext>
            </a:extLst>
          </p:cNvPr>
          <p:cNvGrpSpPr/>
          <p:nvPr/>
        </p:nvGrpSpPr>
        <p:grpSpPr>
          <a:xfrm>
            <a:off x="8615261" y="3160139"/>
            <a:ext cx="3159355" cy="793173"/>
            <a:chOff x="8615261" y="3223199"/>
            <a:chExt cx="3159355" cy="793173"/>
          </a:xfrm>
        </p:grpSpPr>
        <p:pic>
          <p:nvPicPr>
            <p:cNvPr id="30" name="Grafik 21" descr="Ein Bild, das Schwarz, Dunkelheit, Astronomisches Objekt, Mondlicht enthält.&#10;&#10;Automatisch generierte Beschreibung">
              <a:extLst>
                <a:ext uri="{FF2B5EF4-FFF2-40B4-BE49-F238E27FC236}">
                  <a16:creationId xmlns:a16="http://schemas.microsoft.com/office/drawing/2014/main" id="{1B709954-0FE2-6FEB-A650-DBDAA091C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919"/>
            <a:stretch/>
          </p:blipFill>
          <p:spPr>
            <a:xfrm>
              <a:off x="8615261" y="3223199"/>
              <a:ext cx="3159355" cy="793173"/>
            </a:xfrm>
            <a:prstGeom prst="rect">
              <a:avLst/>
            </a:prstGeom>
          </p:spPr>
        </p:pic>
        <p:sp>
          <p:nvSpPr>
            <p:cNvPr id="31" name="Freihandform: Form 22">
              <a:extLst>
                <a:ext uri="{FF2B5EF4-FFF2-40B4-BE49-F238E27FC236}">
                  <a16:creationId xmlns:a16="http://schemas.microsoft.com/office/drawing/2014/main" id="{439D4156-8D1F-8D6E-9DCD-FED1F75C3724}"/>
                </a:ext>
              </a:extLst>
            </p:cNvPr>
            <p:cNvSpPr/>
            <p:nvPr/>
          </p:nvSpPr>
          <p:spPr>
            <a:xfrm>
              <a:off x="8834362" y="3698769"/>
              <a:ext cx="2192337" cy="133873"/>
            </a:xfrm>
            <a:custGeom>
              <a:avLst/>
              <a:gdLst>
                <a:gd name="connsiteX0" fmla="*/ 0 w 2180167"/>
                <a:gd name="connsiteY0" fmla="*/ 6893 h 308543"/>
                <a:gd name="connsiteX1" fmla="*/ 1011767 w 2180167"/>
                <a:gd name="connsiteY1" fmla="*/ 271476 h 308543"/>
                <a:gd name="connsiteX2" fmla="*/ 1758950 w 2180167"/>
                <a:gd name="connsiteY2" fmla="*/ 277826 h 308543"/>
                <a:gd name="connsiteX3" fmla="*/ 2180167 w 2180167"/>
                <a:gd name="connsiteY3" fmla="*/ 2659 h 308543"/>
                <a:gd name="connsiteX0" fmla="*/ 0 w 2180167"/>
                <a:gd name="connsiteY0" fmla="*/ 605 h 302255"/>
                <a:gd name="connsiteX1" fmla="*/ 1011767 w 2180167"/>
                <a:gd name="connsiteY1" fmla="*/ 265188 h 302255"/>
                <a:gd name="connsiteX2" fmla="*/ 1758950 w 2180167"/>
                <a:gd name="connsiteY2" fmla="*/ 271538 h 302255"/>
                <a:gd name="connsiteX3" fmla="*/ 2180167 w 2180167"/>
                <a:gd name="connsiteY3" fmla="*/ 2721 h 302255"/>
                <a:gd name="connsiteX0" fmla="*/ 0 w 2180167"/>
                <a:gd name="connsiteY0" fmla="*/ 0 h 301650"/>
                <a:gd name="connsiteX1" fmla="*/ 1011767 w 2180167"/>
                <a:gd name="connsiteY1" fmla="*/ 264583 h 301650"/>
                <a:gd name="connsiteX2" fmla="*/ 1758950 w 2180167"/>
                <a:gd name="connsiteY2" fmla="*/ 270933 h 301650"/>
                <a:gd name="connsiteX3" fmla="*/ 2180167 w 2180167"/>
                <a:gd name="connsiteY3" fmla="*/ 2116 h 301650"/>
                <a:gd name="connsiteX0" fmla="*/ 0 w 2180167"/>
                <a:gd name="connsiteY0" fmla="*/ 0 h 292341"/>
                <a:gd name="connsiteX1" fmla="*/ 1011767 w 2180167"/>
                <a:gd name="connsiteY1" fmla="*/ 264583 h 292341"/>
                <a:gd name="connsiteX2" fmla="*/ 1638300 w 2180167"/>
                <a:gd name="connsiteY2" fmla="*/ 254000 h 292341"/>
                <a:gd name="connsiteX3" fmla="*/ 2180167 w 2180167"/>
                <a:gd name="connsiteY3" fmla="*/ 2116 h 292341"/>
                <a:gd name="connsiteX0" fmla="*/ 0 w 2180167"/>
                <a:gd name="connsiteY0" fmla="*/ 0 h 276847"/>
                <a:gd name="connsiteX1" fmla="*/ 918634 w 2180167"/>
                <a:gd name="connsiteY1" fmla="*/ 228600 h 276847"/>
                <a:gd name="connsiteX2" fmla="*/ 1638300 w 2180167"/>
                <a:gd name="connsiteY2" fmla="*/ 254000 h 276847"/>
                <a:gd name="connsiteX3" fmla="*/ 2180167 w 2180167"/>
                <a:gd name="connsiteY3" fmla="*/ 2116 h 276847"/>
                <a:gd name="connsiteX0" fmla="*/ 0 w 2180167"/>
                <a:gd name="connsiteY0" fmla="*/ 0 h 259739"/>
                <a:gd name="connsiteX1" fmla="*/ 918634 w 2180167"/>
                <a:gd name="connsiteY1" fmla="*/ 228600 h 259739"/>
                <a:gd name="connsiteX2" fmla="*/ 1634067 w 2180167"/>
                <a:gd name="connsiteY2" fmla="*/ 228600 h 259739"/>
                <a:gd name="connsiteX3" fmla="*/ 2180167 w 2180167"/>
                <a:gd name="connsiteY3" fmla="*/ 2116 h 259739"/>
                <a:gd name="connsiteX0" fmla="*/ 0 w 2180167"/>
                <a:gd name="connsiteY0" fmla="*/ 0 h 244261"/>
                <a:gd name="connsiteX1" fmla="*/ 895351 w 2180167"/>
                <a:gd name="connsiteY1" fmla="*/ 173566 h 244261"/>
                <a:gd name="connsiteX2" fmla="*/ 1634067 w 2180167"/>
                <a:gd name="connsiteY2" fmla="*/ 228600 h 244261"/>
                <a:gd name="connsiteX3" fmla="*/ 2180167 w 2180167"/>
                <a:gd name="connsiteY3" fmla="*/ 2116 h 244261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167" h="197666">
                  <a:moveTo>
                    <a:pt x="0" y="0"/>
                  </a:moveTo>
                  <a:cubicBezTo>
                    <a:pt x="359304" y="109714"/>
                    <a:pt x="618068" y="145697"/>
                    <a:pt x="895351" y="173566"/>
                  </a:cubicBezTo>
                  <a:cubicBezTo>
                    <a:pt x="1172634" y="201435"/>
                    <a:pt x="1468967" y="212020"/>
                    <a:pt x="1663700" y="167217"/>
                  </a:cubicBezTo>
                  <a:cubicBezTo>
                    <a:pt x="1858433" y="122414"/>
                    <a:pt x="2055637" y="74082"/>
                    <a:pt x="2180167" y="211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2" name="Gerade Verbindung mit Pfeil 23">
              <a:extLst>
                <a:ext uri="{FF2B5EF4-FFF2-40B4-BE49-F238E27FC236}">
                  <a16:creationId xmlns:a16="http://schemas.microsoft.com/office/drawing/2014/main" id="{C03380E0-BD17-0CDA-448D-BE4085E2949F}"/>
                </a:ext>
              </a:extLst>
            </p:cNvPr>
            <p:cNvCxnSpPr>
              <a:cxnSpLocks/>
            </p:cNvCxnSpPr>
            <p:nvPr/>
          </p:nvCxnSpPr>
          <p:spPr>
            <a:xfrm>
              <a:off x="9981903" y="3680437"/>
              <a:ext cx="0" cy="1420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Gerade Verbindung mit Pfeil 39">
            <a:extLst>
              <a:ext uri="{FF2B5EF4-FFF2-40B4-BE49-F238E27FC236}">
                <a16:creationId xmlns:a16="http://schemas.microsoft.com/office/drawing/2014/main" id="{C9DD6950-FDF7-F685-1FE6-A91F95515FE3}"/>
              </a:ext>
            </a:extLst>
          </p:cNvPr>
          <p:cNvCxnSpPr>
            <a:cxnSpLocks/>
          </p:cNvCxnSpPr>
          <p:nvPr/>
        </p:nvCxnSpPr>
        <p:spPr>
          <a:xfrm>
            <a:off x="6334083" y="3698363"/>
            <a:ext cx="0" cy="11801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40">
            <a:extLst>
              <a:ext uri="{FF2B5EF4-FFF2-40B4-BE49-F238E27FC236}">
                <a16:creationId xmlns:a16="http://schemas.microsoft.com/office/drawing/2014/main" id="{3076DB43-397A-79A6-255D-C177C8ECF519}"/>
              </a:ext>
            </a:extLst>
          </p:cNvPr>
          <p:cNvCxnSpPr>
            <a:cxnSpLocks/>
          </p:cNvCxnSpPr>
          <p:nvPr/>
        </p:nvCxnSpPr>
        <p:spPr>
          <a:xfrm>
            <a:off x="5405013" y="3690217"/>
            <a:ext cx="0" cy="9670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4">
            <a:extLst>
              <a:ext uri="{FF2B5EF4-FFF2-40B4-BE49-F238E27FC236}">
                <a16:creationId xmlns:a16="http://schemas.microsoft.com/office/drawing/2014/main" id="{E409C83D-7C0F-152C-16B8-6CE6A914573F}"/>
              </a:ext>
            </a:extLst>
          </p:cNvPr>
          <p:cNvSpPr txBox="1"/>
          <p:nvPr/>
        </p:nvSpPr>
        <p:spPr>
          <a:xfrm>
            <a:off x="3576929" y="5449887"/>
            <a:ext cx="13131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Unknown</a:t>
            </a:r>
            <a:endParaRPr lang="en-US" sz="1600"/>
          </a:p>
        </p:txBody>
      </p:sp>
      <p:pic>
        <p:nvPicPr>
          <p:cNvPr id="36" name="Picture 5">
            <a:extLst>
              <a:ext uri="{FF2B5EF4-FFF2-40B4-BE49-F238E27FC236}">
                <a16:creationId xmlns:a16="http://schemas.microsoft.com/office/drawing/2014/main" id="{886282C4-374B-04C8-C49F-9A354664B7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247" r="237" b="40031"/>
          <a:stretch/>
        </p:blipFill>
        <p:spPr>
          <a:xfrm>
            <a:off x="4545119" y="3200486"/>
            <a:ext cx="3123728" cy="80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7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5009A2-B348-EBF0-4CFF-7F5FCD84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</a:t>
            </a:r>
            <a:r>
              <a:rPr lang="en-US" dirty="0">
                <a:ea typeface="Calibri Light"/>
                <a:cs typeface="Calibri Light"/>
              </a:rPr>
              <a:t>ensitivity analysis – Our research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6B308-CBA0-67CC-1B17-D0D846CD2F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774774-D479-74CD-18EC-92B269D53B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5AC6F-8F98-8C97-4691-40988BB06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grpSp>
        <p:nvGrpSpPr>
          <p:cNvPr id="7" name="Gruppieren 38">
            <a:extLst>
              <a:ext uri="{FF2B5EF4-FFF2-40B4-BE49-F238E27FC236}">
                <a16:creationId xmlns:a16="http://schemas.microsoft.com/office/drawing/2014/main" id="{0AA39CEE-5FE2-9AA0-C1F5-50254E396134}"/>
              </a:ext>
            </a:extLst>
          </p:cNvPr>
          <p:cNvGrpSpPr/>
          <p:nvPr/>
        </p:nvGrpSpPr>
        <p:grpSpPr>
          <a:xfrm>
            <a:off x="3193727" y="1428556"/>
            <a:ext cx="4622425" cy="4844496"/>
            <a:chOff x="3019069" y="1428556"/>
            <a:chExt cx="4622425" cy="4844496"/>
          </a:xfrm>
        </p:grpSpPr>
        <p:sp>
          <p:nvSpPr>
            <p:cNvPr id="8" name="Text Placeholder 1">
              <a:extLst>
                <a:ext uri="{FF2B5EF4-FFF2-40B4-BE49-F238E27FC236}">
                  <a16:creationId xmlns:a16="http://schemas.microsoft.com/office/drawing/2014/main" id="{ED59FE04-58E1-F305-0054-7881CE2734A2}"/>
                </a:ext>
              </a:extLst>
            </p:cNvPr>
            <p:cNvSpPr txBox="1">
              <a:spLocks/>
            </p:cNvSpPr>
            <p:nvPr/>
          </p:nvSpPr>
          <p:spPr>
            <a:xfrm>
              <a:off x="3019069" y="3532468"/>
              <a:ext cx="1558800" cy="16134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defPPr marL="0" marR="0" indent="0" algn="l" defTabSz="482124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49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1pPr>
              <a:lvl2pPr marL="0" marR="0" indent="241063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2pPr>
              <a:lvl3pPr marL="0" marR="0" indent="482124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3pPr>
              <a:lvl4pPr marL="0" marR="0" indent="723186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4pPr>
              <a:lvl5pPr marL="0" marR="0" indent="964248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5pPr>
              <a:lvl6pPr marL="0" marR="0" indent="1205310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6pPr>
              <a:lvl7pPr marL="0" marR="0" indent="1446372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7pPr>
              <a:lvl8pPr marL="0" marR="0" indent="1687434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8pPr>
              <a:lvl9pPr marL="0" marR="0" indent="1928496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marL="0" indent="0" algn="ctr" hangingPunct="1">
                <a:buFontTx/>
                <a:buNone/>
              </a:pPr>
              <a:r>
                <a:rPr lang="de-DE" sz="1200"/>
                <a:t>Living Tumor Cells</a:t>
              </a:r>
              <a:endParaRPr lang="en-GB" sz="1200"/>
            </a:p>
          </p:txBody>
        </p:sp>
        <p:grpSp>
          <p:nvGrpSpPr>
            <p:cNvPr id="9" name="Gruppieren 30">
              <a:extLst>
                <a:ext uri="{FF2B5EF4-FFF2-40B4-BE49-F238E27FC236}">
                  <a16:creationId xmlns:a16="http://schemas.microsoft.com/office/drawing/2014/main" id="{30CD7184-1006-7250-F163-E77B65744914}"/>
                </a:ext>
              </a:extLst>
            </p:cNvPr>
            <p:cNvGrpSpPr/>
            <p:nvPr/>
          </p:nvGrpSpPr>
          <p:grpSpPr>
            <a:xfrm>
              <a:off x="3021241" y="1428556"/>
              <a:ext cx="4620253" cy="4844496"/>
              <a:chOff x="3297466" y="1428556"/>
              <a:chExt cx="4620253" cy="4844496"/>
            </a:xfrm>
          </p:grpSpPr>
          <p:sp>
            <p:nvSpPr>
              <p:cNvPr id="10" name="Saltelli et al. (2019). Why so many published sensitivity analysis are false. Environmental Modelling and Software, 114, 29–39.">
                <a:extLst>
                  <a:ext uri="{FF2B5EF4-FFF2-40B4-BE49-F238E27FC236}">
                    <a16:creationId xmlns:a16="http://schemas.microsoft.com/office/drawing/2014/main" id="{E3797B70-9308-3F29-138F-FA01177F3EE7}"/>
                  </a:ext>
                </a:extLst>
              </p:cNvPr>
              <p:cNvSpPr txBox="1"/>
              <p:nvPr/>
            </p:nvSpPr>
            <p:spPr>
              <a:xfrm>
                <a:off x="3463359" y="5657499"/>
                <a:ext cx="4134246" cy="615553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defPPr marL="0" marR="0" indent="0" algn="l" defTabSz="482124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49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1pPr>
                <a:lvl2pPr marL="0" marR="0" indent="241063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2pPr>
                <a:lvl3pPr marL="0" marR="0" indent="482124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3pPr>
                <a:lvl4pPr marL="0" marR="0" indent="723186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4pPr>
                <a:lvl5pPr marL="0" marR="0" indent="964248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5pPr>
                <a:lvl6pPr marL="0" marR="0" indent="1205310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6pPr>
                <a:lvl7pPr marL="0" marR="0" indent="1446372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7pPr>
                <a:lvl8pPr marL="0" marR="0" indent="1687434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8pPr>
                <a:lvl9pPr marL="0" marR="0" indent="1928496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just" defTabSz="457200">
                  <a:defRPr sz="1200">
                    <a:solidFill>
                      <a:srgbClr val="62647B">
                        <a:hueOff val="-10521704"/>
                        <a:satOff val="-11099"/>
                        <a:lumOff val="-7127"/>
                      </a:srgbClr>
                    </a:solidFill>
                    <a:latin typeface="Myriad Pro"/>
                    <a:ea typeface="Myriad Pro"/>
                    <a:cs typeface="Myriad Pro"/>
                    <a:sym typeface="Myriad Pro"/>
                  </a:defRPr>
                </a:pPr>
                <a:r>
                  <a:rPr lang="en-GB" sz="1000" b="0" err="1">
                    <a:solidFill>
                      <a:schemeClr val="tx1"/>
                    </a:solidFill>
                    <a:effectLst/>
                  </a:rPr>
                  <a:t>Wirthl</a:t>
                </a:r>
                <a:r>
                  <a:rPr lang="en-GB" sz="1000" b="0">
                    <a:solidFill>
                      <a:schemeClr val="tx1"/>
                    </a:solidFill>
                    <a:effectLst/>
                  </a:rPr>
                  <a:t>, B., </a:t>
                </a:r>
                <a:r>
                  <a:rPr lang="en-GB" sz="1000" b="0" err="1">
                    <a:solidFill>
                      <a:schemeClr val="tx1"/>
                    </a:solidFill>
                    <a:effectLst/>
                  </a:rPr>
                  <a:t>Brandstaeter</a:t>
                </a:r>
                <a:r>
                  <a:rPr lang="en-GB" sz="1000" b="0">
                    <a:solidFill>
                      <a:schemeClr val="tx1"/>
                    </a:solidFill>
                    <a:effectLst/>
                  </a:rPr>
                  <a:t>, S., </a:t>
                </a:r>
                <a:r>
                  <a:rPr lang="en-GB" sz="1000" b="0" err="1">
                    <a:solidFill>
                      <a:schemeClr val="tx1"/>
                    </a:solidFill>
                    <a:effectLst/>
                  </a:rPr>
                  <a:t>Nitzler</a:t>
                </a:r>
                <a:r>
                  <a:rPr lang="en-GB" sz="1000" b="0">
                    <a:solidFill>
                      <a:schemeClr val="tx1"/>
                    </a:solidFill>
                    <a:effectLst/>
                  </a:rPr>
                  <a:t>, J., </a:t>
                </a:r>
                <a:r>
                  <a:rPr lang="en-GB" sz="1000" b="0" err="1">
                    <a:solidFill>
                      <a:schemeClr val="tx1"/>
                    </a:solidFill>
                    <a:effectLst/>
                  </a:rPr>
                  <a:t>Schrefler</a:t>
                </a:r>
                <a:r>
                  <a:rPr lang="en-GB" sz="1000" b="0">
                    <a:solidFill>
                      <a:schemeClr val="tx1"/>
                    </a:solidFill>
                    <a:effectLst/>
                  </a:rPr>
                  <a:t>, B. A., &amp; Wall, W. A. (2023). Global sensitivity analysis based on Gaussian-process </a:t>
                </a:r>
                <a:r>
                  <a:rPr lang="en-GB" sz="1000" b="0" err="1">
                    <a:solidFill>
                      <a:schemeClr val="tx1"/>
                    </a:solidFill>
                    <a:effectLst/>
                  </a:rPr>
                  <a:t>metamodelling</a:t>
                </a:r>
                <a:r>
                  <a:rPr lang="en-GB" sz="1000" b="0">
                    <a:solidFill>
                      <a:schemeClr val="tx1"/>
                    </a:solidFill>
                    <a:effectLst/>
                  </a:rPr>
                  <a:t> for complex biomechanical problems. International Journal for Numerical Methods in Biomedical Engineering, 39(3), e3675.</a:t>
                </a:r>
              </a:p>
            </p:txBody>
          </p:sp>
          <p:pic>
            <p:nvPicPr>
              <p:cNvPr id="11" name="Picture 9" descr="A picture containing text, screenshot, colorfulness&#10;&#10;Description automatically generated">
                <a:extLst>
                  <a:ext uri="{FF2B5EF4-FFF2-40B4-BE49-F238E27FC236}">
                    <a16:creationId xmlns:a16="http://schemas.microsoft.com/office/drawing/2014/main" id="{70F0E45E-67CF-6948-2217-ECC4FB542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4924" y="3772279"/>
                <a:ext cx="1379878" cy="1612279"/>
              </a:xfrm>
              <a:prstGeom prst="rect">
                <a:avLst/>
              </a:prstGeom>
            </p:spPr>
          </p:pic>
          <p:pic>
            <p:nvPicPr>
              <p:cNvPr id="12" name="Picture 12" descr="A picture containing text, screenshot, diagram, plot&#10;&#10;Description automatically generated">
                <a:extLst>
                  <a:ext uri="{FF2B5EF4-FFF2-40B4-BE49-F238E27FC236}">
                    <a16:creationId xmlns:a16="http://schemas.microsoft.com/office/drawing/2014/main" id="{4BA74CAB-55ED-580B-94F6-7CE438A50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1437" y="3787138"/>
                <a:ext cx="1214728" cy="1545049"/>
              </a:xfrm>
              <a:prstGeom prst="rect">
                <a:avLst/>
              </a:prstGeom>
            </p:spPr>
          </p:pic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EC2B1BFE-F161-5ED2-215C-F8521F3330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85945" y="3532468"/>
                <a:ext cx="1557836" cy="16134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 anchor="ctr"/>
              <a:lstStyle>
                <a:defPPr marL="0" marR="0" indent="0" algn="l" defTabSz="482124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49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1pPr>
                <a:lvl2pPr marL="0" marR="0" indent="241063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2pPr>
                <a:lvl3pPr marL="0" marR="0" indent="482124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3pPr>
                <a:lvl4pPr marL="0" marR="0" indent="723186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4pPr>
                <a:lvl5pPr marL="0" marR="0" indent="964248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5pPr>
                <a:lvl6pPr marL="0" marR="0" indent="1205310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6pPr>
                <a:lvl7pPr marL="0" marR="0" indent="1446372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7pPr>
                <a:lvl8pPr marL="0" marR="0" indent="1687434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8pPr>
                <a:lvl9pPr marL="0" marR="0" indent="1928496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indent="0" algn="ctr" hangingPunct="1">
                  <a:buFontTx/>
                  <a:buNone/>
                </a:pPr>
                <a:r>
                  <a:rPr lang="de-DE" sz="1200" err="1"/>
                  <a:t>Nanoparticles</a:t>
                </a:r>
                <a:r>
                  <a:rPr lang="de-DE" sz="1200"/>
                  <a:t> in IF</a:t>
                </a:r>
                <a:endParaRPr lang="en-GB" sz="1200"/>
              </a:p>
            </p:txBody>
          </p:sp>
          <p:sp>
            <p:nvSpPr>
              <p:cNvPr id="14" name="Text Placeholder 1">
                <a:extLst>
                  <a:ext uri="{FF2B5EF4-FFF2-40B4-BE49-F238E27FC236}">
                    <a16:creationId xmlns:a16="http://schemas.microsoft.com/office/drawing/2014/main" id="{E427799D-B672-8E99-1191-00959BAF62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9883" y="3519052"/>
                <a:ext cx="1557836" cy="161349"/>
              </a:xfrm>
              <a:prstGeom prst="rect">
                <a:avLst/>
              </a:prstGeom>
              <a:ln w="3175">
                <a:miter lim="400000"/>
              </a:ln>
              <a:extLst>
                <a:ext uri="{C572A759-6A51-4108-AA02-DFA0A04FC94B}">
                  <ma14:wrappingTextBoxFlag xmlns=""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lIns="0" tIns="0" rIns="0" bIns="0" anchor="ctr"/>
              <a:lstStyle>
                <a:defPPr marL="0" marR="0" indent="0" algn="l" defTabSz="482124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49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1pPr>
                <a:lvl2pPr marL="0" marR="0" indent="241063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2pPr>
                <a:lvl3pPr marL="0" marR="0" indent="482124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3pPr>
                <a:lvl4pPr marL="0" marR="0" indent="723186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4pPr>
                <a:lvl5pPr marL="0" marR="0" indent="964248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5pPr>
                <a:lvl6pPr marL="0" marR="0" indent="1205310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6pPr>
                <a:lvl7pPr marL="0" marR="0" indent="1446372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7pPr>
                <a:lvl8pPr marL="0" marR="0" indent="1687434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8pPr>
                <a:lvl9pPr marL="0" marR="0" indent="1928496" algn="ctr" defTabSz="68568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371" b="1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0" indent="0" algn="ctr" hangingPunct="1">
                  <a:buFontTx/>
                  <a:buNone/>
                </a:pPr>
                <a:r>
                  <a:rPr lang="de-DE" sz="1200" err="1"/>
                  <a:t>Necrotic</a:t>
                </a:r>
                <a:r>
                  <a:rPr lang="de-DE" sz="1200"/>
                  <a:t> Tumor Cells</a:t>
                </a:r>
                <a:endParaRPr lang="en-GB" sz="1200"/>
              </a:p>
            </p:txBody>
          </p:sp>
          <p:pic>
            <p:nvPicPr>
              <p:cNvPr id="15" name="Picture 16" descr="A picture containing text, screenshot, colorfulness, font&#10;&#10;Description automatically generated">
                <a:extLst>
                  <a:ext uri="{FF2B5EF4-FFF2-40B4-BE49-F238E27FC236}">
                    <a16:creationId xmlns:a16="http://schemas.microsoft.com/office/drawing/2014/main" id="{688BE75D-7436-6577-29BC-065130C14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7466" y="3749791"/>
                <a:ext cx="1402055" cy="1619742"/>
              </a:xfrm>
              <a:prstGeom prst="rect">
                <a:avLst/>
              </a:prstGeom>
            </p:spPr>
          </p:pic>
          <p:pic>
            <p:nvPicPr>
              <p:cNvPr id="16" name="Picture 21" descr="A picture containing text, screenshot, colorfulness&#10;&#10;Description automatically generated">
                <a:extLst>
                  <a:ext uri="{FF2B5EF4-FFF2-40B4-BE49-F238E27FC236}">
                    <a16:creationId xmlns:a16="http://schemas.microsoft.com/office/drawing/2014/main" id="{BDD3566F-249D-756C-416E-2D999C3DF3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5022"/>
              <a:stretch/>
            </p:blipFill>
            <p:spPr>
              <a:xfrm>
                <a:off x="6378051" y="3799872"/>
                <a:ext cx="206671" cy="1569662"/>
              </a:xfrm>
              <a:prstGeom prst="rect">
                <a:avLst/>
              </a:prstGeom>
            </p:spPr>
          </p:pic>
          <p:pic>
            <p:nvPicPr>
              <p:cNvPr id="17" name="Grafik 29">
                <a:extLst>
                  <a:ext uri="{FF2B5EF4-FFF2-40B4-BE49-F238E27FC236}">
                    <a16:creationId xmlns:a16="http://schemas.microsoft.com/office/drawing/2014/main" id="{985C38AC-9A84-1B9F-306C-86D8127A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3521" y="1428556"/>
                <a:ext cx="2947964" cy="1878836"/>
              </a:xfrm>
              <a:prstGeom prst="rect">
                <a:avLst/>
              </a:prstGeom>
            </p:spPr>
          </p:pic>
        </p:grpSp>
      </p:grpSp>
      <p:grpSp>
        <p:nvGrpSpPr>
          <p:cNvPr id="18" name="Gruppieren 39">
            <a:extLst>
              <a:ext uri="{FF2B5EF4-FFF2-40B4-BE49-F238E27FC236}">
                <a16:creationId xmlns:a16="http://schemas.microsoft.com/office/drawing/2014/main" id="{CE7B52AC-64AF-8064-2F69-E15D2FC4651A}"/>
              </a:ext>
            </a:extLst>
          </p:cNvPr>
          <p:cNvGrpSpPr/>
          <p:nvPr/>
        </p:nvGrpSpPr>
        <p:grpSpPr>
          <a:xfrm>
            <a:off x="8106307" y="3524772"/>
            <a:ext cx="3431571" cy="2902168"/>
            <a:chOff x="8131674" y="3524772"/>
            <a:chExt cx="3431571" cy="2902168"/>
          </a:xfrm>
        </p:grpSpPr>
        <p:pic>
          <p:nvPicPr>
            <p:cNvPr id="19" name="Picture 5" descr="\documentclass{article}&#10;\usepackage{amssymb}&#10;\usepackage{amsmath}&#10;\usepackage{siunitx}&#10;% access bold symbols in maths mode&#10;\usepackage{bm}&#10;% doublestroke symbols &#10;\usepackage{dsfont}&#10;%%%%%%%%%%%%%%%%%%%%%%%%%%%%%%%%%%%%%%%%%%%%%%%% Math %%%%%%%%%%%%%%%%%%%%%%%%%%%%%%%%%%%%%%%%%%%%%%%%&#10;% suggested math abbreviations - extend at will&#10;\renewcommand{\vec}[1]{\boldsymbol{#1}}         % for vectors&#10;\newcommand{\mat}[1]{\boldsymbol{#1}}           % for matrices&#10;\newcommand{\dd}{\mathrm{d}}                    % differential d&#10;\newcommand{\pd}{\partial}                      % partial differentiation d&#10;\newcommand{\tsum}{{\textstyle\sum\limits}}     % for small sums in large equations&#10;\newcommand{\pfrac}[2]{\frac{\pd #1}{\pd #2}}   % \pfrac{f(x,y)}{x} for partial derivative of f(x,y) with respect to x&#10;\renewcommand{\dfrac}[2]{\frac{\dd #1}{\dd #2}} % \dfrac{f(x,y)}{x} for total derivative of f(x,y) with respect to x&#10;\newcommand{\grad}{\nabla}                      % for the gradient&#10;\newcommand{\norm}[1]{\| #1 \|}                 % \norm{x} for the norm of x&#10;\newcommand{\abs}[1]{| #1 |}                    % \abs{x} for the absolute value of x&#10;%%%%%%%%%%%%%%%%%%%%%%%%%%%%%%%%%%%%%%%%%%%%%% Mechanics %%%%%%%%%%%%%%%%%%%%%%%%%%%%%%%%%%%%%%%%%%%%%%&#10;\newcommand{\defgrad}{\mat{F}} % the deformation gradient&#10;\newcommand{\rightCG}{\mat{C}}  % left Cauchy-Green tensor&#10;\newcommand{\GLstrain}{\mat{E}} % Green-Lagrange strain tensor&#10;\newcommand{\cauchy}{\mat{\sigma}}  % Cauchy stress tensor&#10;\newcommand{\pcauchy}{\widetilde{\cauchy}}  % pseudo Cauchy stress tensor&#10;\newcommand{\fPK}{\mat{P}} % 1./ First Piola-Kirchhoff stress tensor&#10;\newcommand{\sPK}{\mat{S}} % 2./ Second Piola-Kirchhoff stress tensor&#10;\newcommand{\psPK}{\widetilde{\sPK}} % 2./ Second Piola-Kirchhoff stress tensor&#10;\newcommand{\kfung}[2]{k_{#1}^{#2}} % material parameter Fung type strain energy function&#10;%%%%%%%%%%%%%%%%%%%%%%%%%%%%%%%%%%%%%%%%%% Finite Elements %%%%%%%%%%%%%%%%%%%%%%%%%%%%%%%%%%%%%%%%%%%%&#10;\newcommand{\vv}{\mathrm{v}} &#10;\newcommand{\ww}{\mathrm{w}}&#10;\newcommand{\nele}{N_\textup{ele}} &#10;\newcommand{\nnod}{N_\textup{nod}} &#10;\newcommand{\ndim}{N_\textup{dim}}&#10;%%%%%%%%%%%%%%%%%%%%%%%%%%%%%%%%%%%%%%%%%%%%%% Statistics %%%%%%%%%%%%%%%%%%%%%%%%%%%%%%%%%%%%%%%%%%%%%%&#10;\newcommand{\Var}[2]{\mathds{V}_{#1}\left[#2\right]} &#10;\newcommand{\E}[2]{\mathds{E}_{#1}\left[#2\right]}&#10;\pagestyle{empty}&#10;\begin{document}&#10;\begin{equation*}&#10; d_{max}(t) = \left\{\begin{array}{ll} d(t), &amp; \text{if } d(t) &lt;  \SI{8}{\centi\meter}\\&#10;         \SI{8}{\centi\meter}, &amp; \text{else} \end{array}\right.&#10;\end{equation*}&#10;\end{document}" title="IguanaTex Bitmap Display">
              <a:extLst>
                <a:ext uri="{FF2B5EF4-FFF2-40B4-BE49-F238E27FC236}">
                  <a16:creationId xmlns:a16="http://schemas.microsoft.com/office/drawing/2014/main" id="{6720D65D-16A2-94D0-6AB9-580F2C40C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4038" y="3524772"/>
              <a:ext cx="2335918" cy="402799"/>
            </a:xfrm>
            <a:prstGeom prst="rect">
              <a:avLst/>
            </a:prstGeom>
          </p:spPr>
        </p:pic>
        <p:pic>
          <p:nvPicPr>
            <p:cNvPr id="20" name="Grafik 36">
              <a:extLst>
                <a:ext uri="{FF2B5EF4-FFF2-40B4-BE49-F238E27FC236}">
                  <a16:creationId xmlns:a16="http://schemas.microsoft.com/office/drawing/2014/main" id="{FCA3CB7E-0014-5FC4-E1F1-AC7CDD34A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31675" y="4029696"/>
              <a:ext cx="3431570" cy="1472695"/>
            </a:xfrm>
            <a:prstGeom prst="rect">
              <a:avLst/>
            </a:prstGeom>
          </p:spPr>
        </p:pic>
        <p:sp>
          <p:nvSpPr>
            <p:cNvPr id="21" name="Saltelli et al. (2019). Why so many published sensitivity analysis are false. Environmental Modelling and Software, 114, 29–39.">
              <a:extLst>
                <a:ext uri="{FF2B5EF4-FFF2-40B4-BE49-F238E27FC236}">
                  <a16:creationId xmlns:a16="http://schemas.microsoft.com/office/drawing/2014/main" id="{6AA46A75-ED1B-3AEA-3029-DEDB3181E0A4}"/>
                </a:ext>
              </a:extLst>
            </p:cNvPr>
            <p:cNvSpPr txBox="1"/>
            <p:nvPr/>
          </p:nvSpPr>
          <p:spPr>
            <a:xfrm>
              <a:off x="8131674" y="5657499"/>
              <a:ext cx="3431570" cy="76944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defPPr marL="0" marR="0" indent="0" algn="l" defTabSz="482124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949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1pPr>
              <a:lvl2pPr marL="0" marR="0" indent="241063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2pPr>
              <a:lvl3pPr marL="0" marR="0" indent="482124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3pPr>
              <a:lvl4pPr marL="0" marR="0" indent="723186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4pPr>
              <a:lvl5pPr marL="0" marR="0" indent="964248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5pPr>
              <a:lvl6pPr marL="0" marR="0" indent="1205310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6pPr>
              <a:lvl7pPr marL="0" marR="0" indent="1446372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7pPr>
              <a:lvl8pPr marL="0" marR="0" indent="1687434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8pPr>
              <a:lvl9pPr marL="0" marR="0" indent="1928496" algn="ctr" defTabSz="68568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371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just" defTabSz="457200">
                <a:defRPr sz="1200">
                  <a:solidFill>
                    <a:srgbClr val="62647B">
                      <a:hueOff val="-10521704"/>
                      <a:satOff val="-11099"/>
                      <a:lumOff val="-7127"/>
                    </a:srgbClr>
                  </a:solidFill>
                  <a:latin typeface="Myriad Pro"/>
                  <a:ea typeface="Myriad Pro"/>
                  <a:cs typeface="Myriad Pro"/>
                  <a:sym typeface="Myriad Pro"/>
                </a:defRPr>
              </a:pPr>
              <a:r>
                <a:rPr lang="en-GB" sz="1000" b="0" err="1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Brandstaeter</a:t>
              </a:r>
              <a:r>
                <a:rPr lang="en-GB" sz="1000" b="0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, S., Fuchs, S.L., </a:t>
              </a:r>
              <a:r>
                <a:rPr lang="en-GB" sz="1000" b="0" err="1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Biehler</a:t>
              </a:r>
              <a:r>
                <a:rPr lang="en-GB" sz="1000" b="0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, J., Aydin, R.C., Wall, W.A., </a:t>
              </a:r>
              <a:r>
                <a:rPr lang="en-GB" sz="1000" b="0" err="1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Cyron</a:t>
              </a:r>
              <a:r>
                <a:rPr lang="en-GB" sz="1000" b="0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, C.J. (2021) ‘Global Sensitivity Analysis of a Homogenized Constrained Mixture Model of Arterial Growth and </a:t>
              </a:r>
              <a:r>
                <a:rPr lang="en-GB" sz="1000" b="0" err="1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Remodeling</a:t>
              </a:r>
              <a:r>
                <a:rPr lang="en-GB" sz="1000" b="0">
                  <a:solidFill>
                    <a:schemeClr val="tx1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’, Journal of Elasticity, 145(1–2), pp. 191–221.</a:t>
              </a:r>
            </a:p>
            <a:p>
              <a:pPr algn="just" defTabSz="457200">
                <a:defRPr sz="1200">
                  <a:solidFill>
                    <a:srgbClr val="62647B">
                      <a:hueOff val="-10521704"/>
                      <a:satOff val="-11099"/>
                      <a:lumOff val="-7127"/>
                    </a:srgbClr>
                  </a:solidFill>
                  <a:latin typeface="Myriad Pro"/>
                  <a:ea typeface="Myriad Pro"/>
                  <a:cs typeface="Myriad Pro"/>
                  <a:sym typeface="Myriad Pro"/>
                </a:defRPr>
              </a:pPr>
              <a:endParaRPr lang="en-GB" sz="1000" b="0"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22" name="growing_aaa_with_plot_meat_color">
            <a:hlinkClick r:id="" action="ppaction://media"/>
            <a:extLst>
              <a:ext uri="{FF2B5EF4-FFF2-40B4-BE49-F238E27FC236}">
                <a16:creationId xmlns:a16="http://schemas.microsoft.com/office/drawing/2014/main" id="{9F4988BA-F664-D837-E05C-6D4AEF003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96609" y="1518173"/>
            <a:ext cx="2520226" cy="1831560"/>
          </a:xfrm>
          <a:prstGeom prst="rect">
            <a:avLst/>
          </a:prstGeom>
        </p:spPr>
      </p:pic>
      <p:sp>
        <p:nvSpPr>
          <p:cNvPr id="24" name="Textfeld 6">
            <a:extLst>
              <a:ext uri="{FF2B5EF4-FFF2-40B4-BE49-F238E27FC236}">
                <a16:creationId xmlns:a16="http://schemas.microsoft.com/office/drawing/2014/main" id="{89F8406A-79D1-F775-6756-867AD469C664}"/>
              </a:ext>
            </a:extLst>
          </p:cNvPr>
          <p:cNvSpPr txBox="1"/>
          <p:nvPr/>
        </p:nvSpPr>
        <p:spPr>
          <a:xfrm>
            <a:off x="303591" y="1947992"/>
            <a:ext cx="2690795" cy="330346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55588" indent="-255588"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buFont typeface="Courier New" panose="020B0604020202020204" pitchFamily="34" charset="0"/>
              <a:buChar char="o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55588" indent="-255588"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buFont typeface="Courier New" panose="020B0604020202020204" pitchFamily="34" charset="0"/>
              <a:buChar char="o"/>
              <a:defRPr/>
            </a:pPr>
            <a:endParaRPr lang="en-US" dirty="0">
              <a:solidFill>
                <a:srgbClr val="000000">
                  <a:lumMod val="75000"/>
                  <a:lumOff val="25000"/>
                </a:srgbClr>
              </a:solidFill>
              <a:latin typeface="Calibri" panose="020F0502020204030204"/>
              <a:ea typeface="Calibri"/>
              <a:cs typeface="Calibri"/>
            </a:endParaRPr>
          </a:p>
          <a:p>
            <a:pPr marL="285750" indent="-285750"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Sobol indices (1st, 2nd, and total order)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(SALib-based)</a:t>
            </a:r>
          </a:p>
          <a:p>
            <a:pPr marL="285750" indent="-285750"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Sobol indices with model uncertainty</a:t>
            </a:r>
          </a:p>
          <a:p>
            <a:pPr marL="285750" indent="-285750"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Elementary effects / Morris method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C6FEB8-0262-FB0B-C4B4-8CB9337A72D9}"/>
              </a:ext>
            </a:extLst>
          </p:cNvPr>
          <p:cNvGrpSpPr/>
          <p:nvPr/>
        </p:nvGrpSpPr>
        <p:grpSpPr>
          <a:xfrm>
            <a:off x="529262" y="2095650"/>
            <a:ext cx="2239451" cy="757083"/>
            <a:chOff x="479508" y="2389895"/>
            <a:chExt cx="2239451" cy="757083"/>
          </a:xfrm>
        </p:grpSpPr>
        <p:pic>
          <p:nvPicPr>
            <p:cNvPr id="27" name="Grafik 14" descr="Ein Bild, das Schrift, Grafiken, Logo, Grafikdesign enthält.&#10;&#10;Automatisch generierte Beschreibung">
              <a:extLst>
                <a:ext uri="{FF2B5EF4-FFF2-40B4-BE49-F238E27FC236}">
                  <a16:creationId xmlns:a16="http://schemas.microsoft.com/office/drawing/2014/main" id="{A8CB9ED4-FA2D-8005-FCD9-FF4AF0FC8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08" y="2389895"/>
              <a:ext cx="2239451" cy="75708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85A2060-D86B-78F1-DCAF-798976B2ABFF}"/>
                </a:ext>
              </a:extLst>
            </p:cNvPr>
            <p:cNvSpPr/>
            <p:nvPr/>
          </p:nvSpPr>
          <p:spPr>
            <a:xfrm>
              <a:off x="561860" y="2448124"/>
              <a:ext cx="1002535" cy="6313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DA4F8053-3DC4-1C31-E0CA-8BEC3B36BE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31"/>
            <a:stretch>
              <a:fillRect/>
            </a:stretch>
          </p:blipFill>
          <p:spPr bwMode="auto">
            <a:xfrm>
              <a:off x="731575" y="2448124"/>
              <a:ext cx="648850" cy="63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45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18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6BE5BC-545B-59A6-7EE9-51A39F59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(under Uncertainty)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CE756-BD4C-E6A0-249D-0674378208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97021-2B7A-47BE-D92A-A22780AE73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36EBE-AAA6-ADAC-B900-09AAB97C3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platzhalter 6">
                <a:extLst>
                  <a:ext uri="{FF2B5EF4-FFF2-40B4-BE49-F238E27FC236}">
                    <a16:creationId xmlns:a16="http://schemas.microsoft.com/office/drawing/2014/main" id="{776ACA65-F168-86EA-9D83-4C4552E214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10080000" cy="4808590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sz="1100"/>
              </a:p>
              <a:p>
                <a:pPr marL="0" indent="0">
                  <a:buNone/>
                </a:pPr>
                <a:r>
                  <a:rPr lang="en-US"/>
                  <a:t>Known: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density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br>
                  <a:rPr lang="de-DE" b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uncertain model inputs 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de-DE" sz="2000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20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de-DE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Objective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function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𝑓(𝑦)</a:t>
                </a:r>
                <a:r>
                  <a:rPr lang="de-DE"/>
                  <a:t> </a:t>
                </a:r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  <a:ea typeface="Calibri"/>
                    <a:cs typeface="Calibri"/>
                  </a:rPr>
                  <a:t>Unknown:</a:t>
                </a:r>
                <a:endParaRPr lang="en-US">
                  <a:ea typeface="Calibri"/>
                  <a:cs typeface="Calibri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Optimal </a:t>
                </a: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that minimizes the</a:t>
                </a:r>
                <a:b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</a:b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expected value of the objective function </a:t>
                </a: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𝑓(𝑦)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>
                    <a:latin typeface="Calibri" panose="020F0502020204030204" pitchFamily="34" charset="0"/>
                  </a:rPr>
                  <a:t> can be a parameter of either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2" name="Textplatzhalter 6">
                <a:extLst>
                  <a:ext uri="{FF2B5EF4-FFF2-40B4-BE49-F238E27FC236}">
                    <a16:creationId xmlns:a16="http://schemas.microsoft.com/office/drawing/2014/main" id="{776ACA65-F168-86EA-9D83-4C4552E214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10080000" cy="4808590"/>
              </a:xfrm>
              <a:blipFill>
                <a:blip r:embed="rId2"/>
                <a:stretch>
                  <a:fillRect l="-15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7">
                <a:extLst>
                  <a:ext uri="{FF2B5EF4-FFF2-40B4-BE49-F238E27FC236}">
                    <a16:creationId xmlns:a16="http://schemas.microsoft.com/office/drawing/2014/main" id="{67F38659-EA65-CE04-3D21-C9BBD2B9E4FB}"/>
                  </a:ext>
                </a:extLst>
              </p:cNvPr>
              <p:cNvSpPr txBox="1"/>
              <p:nvPr/>
            </p:nvSpPr>
            <p:spPr>
              <a:xfrm>
                <a:off x="6551846" y="1997122"/>
                <a:ext cx="4848147" cy="475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b="0" err="1"/>
                  <a:t>Objective</a:t>
                </a:r>
                <a:r>
                  <a:rPr lang="de-DE" sz="1600" b="0"/>
                  <a:t>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600" b="0" i="0" smtClean="0">
                            <a:latin typeface="Cambria Math" panose="02040503050406030204" pitchFamily="18" charset="0"/>
                          </a:rPr>
                          <m:t>opt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∈</m:t>
                    </m:r>
                    <m:func>
                      <m:func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nor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nor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de-DE" sz="16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de-DE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de-DE" sz="1600" i="1">
                                    <a:latin typeface="Cambria Math" panose="02040503050406030204" pitchFamily="18" charset="0"/>
                                  </a:rPr>
                                  <m:t>ℳ</m:t>
                                </m:r>
                                <m:d>
                                  <m:dPr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de-DE" sz="1600"/>
                  <a:t> </a:t>
                </a:r>
                <a:endParaRPr lang="de-DE" sz="160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feld 7">
                <a:extLst>
                  <a:ext uri="{FF2B5EF4-FFF2-40B4-BE49-F238E27FC236}">
                    <a16:creationId xmlns:a16="http://schemas.microsoft.com/office/drawing/2014/main" id="{67F38659-EA65-CE04-3D21-C9BBD2B9E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846" y="1997122"/>
                <a:ext cx="4848147" cy="475387"/>
              </a:xfrm>
              <a:prstGeom prst="rect">
                <a:avLst/>
              </a:prstGeom>
              <a:blipFill>
                <a:blip r:embed="rId3"/>
                <a:stretch>
                  <a:fillRect l="-785" b="-263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1">
                <a:extLst>
                  <a:ext uri="{FF2B5EF4-FFF2-40B4-BE49-F238E27FC236}">
                    <a16:creationId xmlns:a16="http://schemas.microsoft.com/office/drawing/2014/main" id="{713AD4C3-131E-3965-5C64-B19ED88B234B}"/>
                  </a:ext>
                </a:extLst>
              </p:cNvPr>
              <p:cNvSpPr/>
              <p:nvPr/>
            </p:nvSpPr>
            <p:spPr>
              <a:xfrm>
                <a:off x="1056000" y="1576202"/>
                <a:ext cx="3964733" cy="114159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</a:t>
                </a:r>
              </a:p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Find an optimal parameter</a:t>
                </a:r>
                <a:r>
                  <a:rPr lang="en-US">
                    <a:solidFill>
                      <a:schemeClr val="tx1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sup>
                    </m:sSup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while accounting for uncertainties in the input quantities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de-DE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Rechteck 1">
                <a:extLst>
                  <a:ext uri="{FF2B5EF4-FFF2-40B4-BE49-F238E27FC236}">
                    <a16:creationId xmlns:a16="http://schemas.microsoft.com/office/drawing/2014/main" id="{713AD4C3-131E-3965-5C64-B19ED88B2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00" y="1576202"/>
                <a:ext cx="3964733" cy="1141598"/>
              </a:xfrm>
              <a:prstGeom prst="rect">
                <a:avLst/>
              </a:prstGeom>
              <a:blipFill>
                <a:blip r:embed="rId4"/>
                <a:stretch>
                  <a:fillRect l="-952" t="-3226" r="-952" b="-967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uppieren 30">
            <a:extLst>
              <a:ext uri="{FF2B5EF4-FFF2-40B4-BE49-F238E27FC236}">
                <a16:creationId xmlns:a16="http://schemas.microsoft.com/office/drawing/2014/main" id="{549C2FE3-0797-C71D-6D79-A98F0A1385FB}"/>
              </a:ext>
            </a:extLst>
          </p:cNvPr>
          <p:cNvGrpSpPr/>
          <p:nvPr/>
        </p:nvGrpSpPr>
        <p:grpSpPr>
          <a:xfrm>
            <a:off x="5983365" y="3202483"/>
            <a:ext cx="5466339" cy="2756994"/>
            <a:chOff x="5993469" y="3303522"/>
            <a:chExt cx="5466339" cy="2756994"/>
          </a:xfrm>
        </p:grpSpPr>
        <p:sp>
          <p:nvSpPr>
            <p:cNvPr id="36" name="TextBox 54">
              <a:extLst>
                <a:ext uri="{FF2B5EF4-FFF2-40B4-BE49-F238E27FC236}">
                  <a16:creationId xmlns:a16="http://schemas.microsoft.com/office/drawing/2014/main" id="{6D05C4DF-28F6-2240-1240-AD4795981ADE}"/>
                </a:ext>
              </a:extLst>
            </p:cNvPr>
            <p:cNvSpPr txBox="1"/>
            <p:nvPr/>
          </p:nvSpPr>
          <p:spPr>
            <a:xfrm>
              <a:off x="7101946" y="5721962"/>
              <a:ext cx="1313193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Unknown</a:t>
              </a:r>
              <a:endParaRPr lang="en-US" sz="160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3305014-AD58-BA64-2BF4-DE78A9E63402}"/>
                </a:ext>
              </a:extLst>
            </p:cNvPr>
            <p:cNvGrpSpPr/>
            <p:nvPr/>
          </p:nvGrpSpPr>
          <p:grpSpPr>
            <a:xfrm>
              <a:off x="5993469" y="3303522"/>
              <a:ext cx="5466339" cy="1672079"/>
              <a:chOff x="5978313" y="2835748"/>
              <a:chExt cx="5466339" cy="1672079"/>
            </a:xfrm>
          </p:grpSpPr>
          <p:grpSp>
            <p:nvGrpSpPr>
              <p:cNvPr id="42" name="Gruppieren 8">
                <a:extLst>
                  <a:ext uri="{FF2B5EF4-FFF2-40B4-BE49-F238E27FC236}">
                    <a16:creationId xmlns:a16="http://schemas.microsoft.com/office/drawing/2014/main" id="{E2678F9C-2A18-3765-0DED-1D410B0F169E}"/>
                  </a:ext>
                </a:extLst>
              </p:cNvPr>
              <p:cNvGrpSpPr/>
              <p:nvPr/>
            </p:nvGrpSpPr>
            <p:grpSpPr>
              <a:xfrm>
                <a:off x="5978313" y="2835748"/>
                <a:ext cx="5466339" cy="1672079"/>
                <a:chOff x="6340539" y="3788342"/>
                <a:chExt cx="5466339" cy="1672079"/>
              </a:xfrm>
            </p:grpSpPr>
            <p:grpSp>
              <p:nvGrpSpPr>
                <p:cNvPr id="44" name="Gruppieren 9">
                  <a:extLst>
                    <a:ext uri="{FF2B5EF4-FFF2-40B4-BE49-F238E27FC236}">
                      <a16:creationId xmlns:a16="http://schemas.microsoft.com/office/drawing/2014/main" id="{AAE46D2C-1D1C-F2A1-5D16-E3B5303E52E5}"/>
                    </a:ext>
                  </a:extLst>
                </p:cNvPr>
                <p:cNvGrpSpPr/>
                <p:nvPr/>
              </p:nvGrpSpPr>
              <p:grpSpPr>
                <a:xfrm>
                  <a:off x="6449661" y="3788342"/>
                  <a:ext cx="5357217" cy="1672079"/>
                  <a:chOff x="6449661" y="3788342"/>
                  <a:chExt cx="5357217" cy="1672079"/>
                </a:xfrm>
              </p:grpSpPr>
              <p:grpSp>
                <p:nvGrpSpPr>
                  <p:cNvPr id="48" name="Gruppieren 91">
                    <a:extLst>
                      <a:ext uri="{FF2B5EF4-FFF2-40B4-BE49-F238E27FC236}">
                        <a16:creationId xmlns:a16="http://schemas.microsoft.com/office/drawing/2014/main" id="{D7463FF3-7A58-0EDC-1225-233B10C5D0F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449661" y="3793613"/>
                    <a:ext cx="5357217" cy="1666808"/>
                    <a:chOff x="6440530" y="3012556"/>
                    <a:chExt cx="4193458" cy="1304721"/>
                  </a:xfrm>
                </p:grpSpPr>
                <p:sp>
                  <p:nvSpPr>
                    <p:cNvPr id="51" name="TextBox 10">
                      <a:extLst>
                        <a:ext uri="{FF2B5EF4-FFF2-40B4-BE49-F238E27FC236}">
                          <a16:creationId xmlns:a16="http://schemas.microsoft.com/office/drawing/2014/main" id="{3B24742A-4EB4-422B-4E83-6F7E25BD1C98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9607953" y="3012556"/>
                      <a:ext cx="1026035" cy="1304720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/>
                        <a:t>Outputs</a:t>
                      </a:r>
                    </a:p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52" name="Gruppieren 93">
                      <a:extLst>
                        <a:ext uri="{FF2B5EF4-FFF2-40B4-BE49-F238E27FC236}">
                          <a16:creationId xmlns:a16="http://schemas.microsoft.com/office/drawing/2014/main" id="{E62D4E8D-6FD5-3618-864B-8D61993842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40530" y="3012557"/>
                      <a:ext cx="1020804" cy="1304720"/>
                      <a:chOff x="6443283" y="3012556"/>
                      <a:chExt cx="1106199" cy="1364096"/>
                    </a:xfrm>
                    <a:noFill/>
                  </p:grpSpPr>
                  <p:sp>
                    <p:nvSpPr>
                      <p:cNvPr id="55" name="TextBox 6">
                        <a:extLst>
                          <a:ext uri="{FF2B5EF4-FFF2-40B4-BE49-F238E27FC236}">
                            <a16:creationId xmlns:a16="http://schemas.microsoft.com/office/drawing/2014/main" id="{4C55CD37-040C-C449-CE58-A5804A8650CE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6443283" y="3012556"/>
                        <a:ext cx="1106199" cy="1364096"/>
                      </a:xfrm>
                      <a:prstGeom prst="rect">
                        <a:avLst/>
                      </a:prstGeom>
                      <a:grp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Inputs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pic>
                    <p:nvPicPr>
                      <p:cNvPr id="56" name="Picture 16" descr="Chart, surface chart&#10;&#10;Description automatically generated">
                        <a:extLst>
                          <a:ext uri="{FF2B5EF4-FFF2-40B4-BE49-F238E27FC236}">
                            <a16:creationId xmlns:a16="http://schemas.microsoft.com/office/drawing/2014/main" id="{0B56F7AE-D953-1CEF-7EAE-D376B382BA1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19603" t="11964" r="13400" b="5610"/>
                      <a:stretch/>
                    </p:blipFill>
                    <p:spPr>
                      <a:xfrm>
                        <a:off x="6631032" y="3367690"/>
                        <a:ext cx="706761" cy="653475"/>
                      </a:xfrm>
                      <a:prstGeom prst="rect">
                        <a:avLst/>
                      </a:prstGeom>
                      <a:grpFill/>
                    </p:spPr>
                  </p:pic>
                </p:grpSp>
                <p:sp>
                  <p:nvSpPr>
                    <p:cNvPr id="53" name="Pfeil nach rechts 363">
                      <a:extLst>
                        <a:ext uri="{FF2B5EF4-FFF2-40B4-BE49-F238E27FC236}">
                          <a16:creationId xmlns:a16="http://schemas.microsoft.com/office/drawing/2014/main" id="{E771573F-710E-6459-9A56-4237A276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40987" y="3509167"/>
                      <a:ext cx="400986" cy="15485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Pfeil nach rechts 364">
                      <a:extLst>
                        <a:ext uri="{FF2B5EF4-FFF2-40B4-BE49-F238E27FC236}">
                          <a16:creationId xmlns:a16="http://schemas.microsoft.com/office/drawing/2014/main" id="{550B8488-A36E-0944-2906-952A2E71A5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27313" y="3509167"/>
                      <a:ext cx="400986" cy="154858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9" name="TextBox 8">
                    <a:extLst>
                      <a:ext uri="{FF2B5EF4-FFF2-40B4-BE49-F238E27FC236}">
                        <a16:creationId xmlns:a16="http://schemas.microsoft.com/office/drawing/2014/main" id="{32C5154F-64B8-BE1F-162F-E00E51D8861F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482038" y="3788342"/>
                    <a:ext cx="1292709" cy="1666800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/>
                      <a:t>Model</a:t>
                    </a:r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TextBox 40">
                        <a:extLst>
                          <a:ext uri="{FF2B5EF4-FFF2-40B4-BE49-F238E27FC236}">
                            <a16:creationId xmlns:a16="http://schemas.microsoft.com/office/drawing/2014/main" id="{3A3F1DE3-AB83-2962-A62F-D0CB70DCE093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400" baseline="-25000"/>
                      </a:p>
                    </p:txBody>
                  </p:sp>
                </mc:Choice>
                <mc:Fallback xmlns="">
                  <p:sp>
                    <p:nvSpPr>
                      <p:cNvPr id="18" name="TextBox 40">
                        <a:extLst>
                          <a:ext uri="{FF2B5EF4-FFF2-40B4-BE49-F238E27FC236}">
                            <a16:creationId xmlns:a16="http://schemas.microsoft.com/office/drawing/2014/main" id="{65685E42-48A4-9564-380C-150E2B16C08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5" name="Rechteck 10">
                  <a:extLst>
                    <a:ext uri="{FF2B5EF4-FFF2-40B4-BE49-F238E27FC236}">
                      <a16:creationId xmlns:a16="http://schemas.microsoft.com/office/drawing/2014/main" id="{B16763BA-9F5C-EAA9-A020-690671D39387}"/>
                    </a:ext>
                  </a:extLst>
                </p:cNvPr>
                <p:cNvSpPr/>
                <p:nvPr/>
              </p:nvSpPr>
              <p:spPr>
                <a:xfrm>
                  <a:off x="10577337" y="4439346"/>
                  <a:ext cx="1157045" cy="4586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rtl="0" eaLnBrk="1" latinLnBrk="0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b="1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+mn-ea"/>
                      <a:cs typeface="+mn-cs"/>
                    </a:rPr>
                    <a:t>min</a:t>
                  </a:r>
                  <a:r>
                    <a:rPr lang="en-US" sz="1600" kern="120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+mn-ea"/>
                      <a:cs typeface="+mn-cs"/>
                    </a:rPr>
                    <a:t> 𝑓(𝑦)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4">
                      <a:extLst>
                        <a:ext uri="{FF2B5EF4-FFF2-40B4-BE49-F238E27FC236}">
                          <a16:creationId xmlns:a16="http://schemas.microsoft.com/office/drawing/2014/main" id="{50512C2C-6AFB-7E91-429A-1C3CD2440622}"/>
                        </a:ext>
                      </a:extLst>
                    </p:cNvPr>
                    <p:cNvSpPr txBox="1"/>
                    <p:nvPr/>
                  </p:nvSpPr>
                  <p:spPr bwMode="auto">
                    <a:xfrm rot="2585801">
                      <a:off x="6340539" y="4774688"/>
                      <a:ext cx="692142" cy="501274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900"/>
                        <a:t>Parameter </a:t>
                      </a:r>
                      <a14:m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sz="1400" baseline="-25000"/>
                        <a:t>1</a:t>
                      </a:r>
                      <a:endParaRPr lang="en-US" sz="900" baseline="-25000"/>
                    </a:p>
                  </p:txBody>
                </p:sp>
              </mc:Choice>
              <mc:Fallback xmlns="">
                <p:sp>
                  <p:nvSpPr>
                    <p:cNvPr id="13" name="TextBox 44">
                      <a:extLst>
                        <a:ext uri="{FF2B5EF4-FFF2-40B4-BE49-F238E27FC236}">
                          <a16:creationId xmlns:a16="http://schemas.microsoft.com/office/drawing/2014/main" id="{28600B32-A9C9-BE46-6C41-CAFFC40ACE9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2585801">
                      <a:off x="6340539" y="4774688"/>
                      <a:ext cx="692142" cy="50127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5">
                      <a:extLst>
                        <a:ext uri="{FF2B5EF4-FFF2-40B4-BE49-F238E27FC236}">
                          <a16:creationId xmlns:a16="http://schemas.microsoft.com/office/drawing/2014/main" id="{60CA15BF-4DF9-A61E-694E-9FC2BBB78E54}"/>
                        </a:ext>
                      </a:extLst>
                    </p:cNvPr>
                    <p:cNvSpPr txBox="1"/>
                    <p:nvPr/>
                  </p:nvSpPr>
                  <p:spPr bwMode="auto">
                    <a:xfrm rot="20077907">
                      <a:off x="6980338" y="4829679"/>
                      <a:ext cx="747992" cy="501272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900"/>
                        <a:t>Parameter </a:t>
                      </a:r>
                      <a14:m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sz="1400" baseline="-25000"/>
                        <a:t>2</a:t>
                      </a:r>
                      <a:endParaRPr lang="en-US" sz="900" baseline="-25000"/>
                    </a:p>
                  </p:txBody>
                </p:sp>
              </mc:Choice>
              <mc:Fallback xmlns="">
                <p:sp>
                  <p:nvSpPr>
                    <p:cNvPr id="14" name="TextBox 45">
                      <a:extLst>
                        <a:ext uri="{FF2B5EF4-FFF2-40B4-BE49-F238E27FC236}">
                          <a16:creationId xmlns:a16="http://schemas.microsoft.com/office/drawing/2014/main" id="{E43D707F-C823-9C67-3C57-353AF546481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20077907">
                      <a:off x="6980338" y="4829679"/>
                      <a:ext cx="747992" cy="50127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43" name="Picture 42" descr="A picture containing calendar&#10;&#10;Description automatically generated">
                <a:extLst>
                  <a:ext uri="{FF2B5EF4-FFF2-40B4-BE49-F238E27FC236}">
                    <a16:creationId xmlns:a16="http://schemas.microsoft.com/office/drawing/2014/main" id="{9FB7E086-ED0C-F6AE-1E8A-B0E620903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20676" y="3284146"/>
                <a:ext cx="789976" cy="753169"/>
              </a:xfrm>
              <a:prstGeom prst="rect">
                <a:avLst/>
              </a:prstGeom>
              <a:noFill/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6">
                  <a:extLst>
                    <a:ext uri="{FF2B5EF4-FFF2-40B4-BE49-F238E27FC236}">
                      <a16:creationId xmlns:a16="http://schemas.microsoft.com/office/drawing/2014/main" id="{930692DE-6BB3-639F-3BAE-68FE7F53BFF4}"/>
                    </a:ext>
                  </a:extLst>
                </p:cNvPr>
                <p:cNvSpPr txBox="1"/>
                <p:nvPr/>
              </p:nvSpPr>
              <p:spPr bwMode="auto">
                <a:xfrm>
                  <a:off x="6096000" y="5352097"/>
                  <a:ext cx="3325086" cy="36933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Parameter</a:t>
                  </a:r>
                  <a:r>
                    <a:rPr lang="de-DE" sz="180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opt</m:t>
                          </m:r>
                        </m:sup>
                      </m:sSup>
                    </m:oMath>
                  </a14:m>
                  <a:endParaRPr lang="en-US"/>
                </a:p>
              </p:txBody>
            </p:sp>
          </mc:Choice>
          <mc:Fallback xmlns="">
            <p:sp>
              <p:nvSpPr>
                <p:cNvPr id="17" name="TextBox 6">
                  <a:extLst>
                    <a:ext uri="{FF2B5EF4-FFF2-40B4-BE49-F238E27FC236}">
                      <a16:creationId xmlns:a16="http://schemas.microsoft.com/office/drawing/2014/main" id="{39489AED-EFE7-2437-C065-588A50498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96000" y="5352097"/>
                  <a:ext cx="3325086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6250" b="-20313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Pfeil nach rechts 363">
              <a:extLst>
                <a:ext uri="{FF2B5EF4-FFF2-40B4-BE49-F238E27FC236}">
                  <a16:creationId xmlns:a16="http://schemas.microsoft.com/office/drawing/2014/main" id="{A9B81AD6-B1E1-EA35-D51B-F5252BC94D44}"/>
                </a:ext>
              </a:extLst>
            </p:cNvPr>
            <p:cNvSpPr/>
            <p:nvPr/>
          </p:nvSpPr>
          <p:spPr>
            <a:xfrm rot="16200000">
              <a:off x="6651465" y="5050439"/>
              <a:ext cx="237324" cy="211116"/>
            </a:xfrm>
            <a:prstGeom prst="right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Pfeil nach rechts 363">
              <a:extLst>
                <a:ext uri="{FF2B5EF4-FFF2-40B4-BE49-F238E27FC236}">
                  <a16:creationId xmlns:a16="http://schemas.microsoft.com/office/drawing/2014/main" id="{2EA5B195-FF68-A8C0-05A2-7AA5C615771C}"/>
                </a:ext>
              </a:extLst>
            </p:cNvPr>
            <p:cNvSpPr/>
            <p:nvPr/>
          </p:nvSpPr>
          <p:spPr>
            <a:xfrm rot="16200000">
              <a:off x="8712158" y="5044856"/>
              <a:ext cx="237324" cy="211116"/>
            </a:xfrm>
            <a:prstGeom prst="right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hteckiger Pfeil 305">
              <a:extLst>
                <a:ext uri="{FF2B5EF4-FFF2-40B4-BE49-F238E27FC236}">
                  <a16:creationId xmlns:a16="http://schemas.microsoft.com/office/drawing/2014/main" id="{C2796887-4FE7-0641-85C5-541C086D1357}"/>
                </a:ext>
              </a:extLst>
            </p:cNvPr>
            <p:cNvSpPr/>
            <p:nvPr/>
          </p:nvSpPr>
          <p:spPr>
            <a:xfrm rot="10800000">
              <a:off x="9535003" y="5065332"/>
              <a:ext cx="1367080" cy="613041"/>
            </a:xfrm>
            <a:prstGeom prst="bentArrow">
              <a:avLst>
                <a:gd name="adj1" fmla="val 14990"/>
                <a:gd name="adj2" fmla="val 18817"/>
                <a:gd name="adj3" fmla="val 2038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80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7CCC0-DD94-501D-78B4-97EC2DF9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r>
              <a:rPr lang="de-DE" dirty="0"/>
              <a:t> - Beam </a:t>
            </a:r>
            <a:r>
              <a:rPr lang="de-DE" dirty="0" err="1"/>
              <a:t>example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ACB76-1A62-F60D-6A53-00CF145EAA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42C73-0892-0ECD-8FED-B900C7276F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BCD5B-05D1-E0A4-20DB-CC92A4E6E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ADBB7FC3-DC46-94F8-01AB-11E47E71A0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6000" y="1368403"/>
            <a:ext cx="10080000" cy="4808590"/>
          </a:xfrm>
        </p:spPr>
        <p:txBody>
          <a:bodyPr/>
          <a:lstStyle/>
          <a:p>
            <a:r>
              <a:rPr lang="de-DE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BE8D1A-0C88-42F9-8F5E-93596FF7C461}"/>
                  </a:ext>
                </a:extLst>
              </p:cNvPr>
              <p:cNvSpPr txBox="1"/>
              <p:nvPr/>
            </p:nvSpPr>
            <p:spPr bwMode="auto">
              <a:xfrm>
                <a:off x="306965" y="1368402"/>
                <a:ext cx="3424597" cy="2984863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/>
                  <a:t>Inputs</a:t>
                </a:r>
              </a:p>
              <a:p>
                <a:pPr algn="ctr"/>
                <a:r>
                  <a:rPr lang="en-US" sz="1000" b="1" i="1">
                    <a:latin typeface="Cambria Math" panose="02040503050406030204" pitchFamily="18" charset="0"/>
                    <a:ea typeface="Calibri"/>
                    <a:cs typeface="Calibri"/>
                  </a:rPr>
                  <a:t> </a:t>
                </a:r>
                <a:endParaRPr lang="en-US" sz="7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𝜃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~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𝒩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𝜆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9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.0</m:t>
                          </m:r>
                        </m:e>
                      </m:d>
                    </m:oMath>
                  </m:oMathPara>
                </a14:m>
                <a:endParaRPr lang="de-DE">
                  <a:ea typeface="Cambria Math" panose="02040503050406030204" pitchFamily="18" charset="0"/>
                  <a:cs typeface="Calibri"/>
                </a:endParaRPr>
              </a:p>
              <a:p>
                <a:r>
                  <a:rPr lang="de-DE" sz="800">
                    <a:ea typeface="Calibri"/>
                    <a:cs typeface="Calibri"/>
                  </a:rPr>
                  <a:t> </a:t>
                </a:r>
              </a:p>
              <a:p>
                <a:pPr algn="ctr"/>
                <a:r>
                  <a:rPr lang="de-DE">
                    <a:solidFill>
                      <a:schemeClr val="accent1"/>
                    </a:solidFill>
                    <a:ea typeface="Calibri"/>
                    <a:cs typeface="Calibri"/>
                  </a:rPr>
                  <a:t>load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𝑞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𝑥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, 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𝜃</m:t>
                        </m:r>
                      </m:e>
                    </m:d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𝐹</m:t>
                        </m:r>
                      </m:num>
                      <m:den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𝑙</m:t>
                        </m:r>
                      </m:den>
                    </m:f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+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𝑥</m:t>
                        </m:r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−</m:t>
                        </m:r>
                        <m:f>
                          <m:fPr>
                            <m:ctrlPr>
                              <a:rPr lang="de-DE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de-DE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de-DE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2</m:t>
                            </m:r>
                          </m:den>
                        </m:f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𝑙</m:t>
                        </m:r>
                      </m:e>
                    </m:d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𝜃</m:t>
                    </m:r>
                  </m:oMath>
                </a14:m>
                <a:endParaRPr lang="de-DE" i="1">
                  <a:solidFill>
                    <a:schemeClr val="accent1"/>
                  </a:solidFill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:pPr algn="ctr"/>
                <a:endParaRPr lang="en-US" sz="800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BE8D1A-0C88-42F9-8F5E-93596FF7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6965" y="1368402"/>
                <a:ext cx="3424597" cy="2984863"/>
              </a:xfrm>
              <a:prstGeom prst="rect">
                <a:avLst/>
              </a:prstGeom>
              <a:blipFill>
                <a:blip r:embed="rId2"/>
                <a:stretch>
                  <a:fillRect t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2D194EDE-8C30-D1D0-07B9-1F89947CD788}"/>
                  </a:ext>
                </a:extLst>
              </p:cNvPr>
              <p:cNvSpPr txBox="1"/>
              <p:nvPr/>
            </p:nvSpPr>
            <p:spPr bwMode="auto">
              <a:xfrm>
                <a:off x="8460438" y="1368402"/>
                <a:ext cx="3424597" cy="29848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/>
                  <a:t>Outputs</a:t>
                </a:r>
                <a:endParaRPr lang="de-DE" i="1">
                  <a:solidFill>
                    <a:srgbClr val="FF0000"/>
                  </a:solidFill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:pPr algn="ctr"/>
                <a:endParaRPr lang="en-US" sz="800"/>
              </a:p>
              <a:p>
                <a:pPr algn="ctr"/>
                <a:r>
                  <a:rPr lang="en-US"/>
                  <a:t>bending line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algn="ctr"/>
                <a:endParaRPr lang="en-US"/>
              </a:p>
              <a:p>
                <a:pPr algn="ctr"/>
                <a:r>
                  <a:rPr lang="en-US" u="sng"/>
                  <a:t>Objective:</a:t>
                </a:r>
                <a:br>
                  <a:rPr lang="en-US"/>
                </a:br>
                <a:r>
                  <a:rPr lang="en-US"/>
                  <a:t>minimize the maximum bending:</a:t>
                </a:r>
                <a:br>
                  <a:rPr lang="en-US"/>
                </a:br>
                <a:r>
                  <a:rPr lang="en-US"/>
                  <a:t>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DE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de-D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</p:txBody>
          </p:sp>
        </mc:Choice>
        <mc:Fallback xmlns="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2D194EDE-8C30-D1D0-07B9-1F89947CD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60438" y="1368402"/>
                <a:ext cx="3424597" cy="2984863"/>
              </a:xfrm>
              <a:prstGeom prst="rect">
                <a:avLst/>
              </a:prstGeom>
              <a:blipFill>
                <a:blip r:embed="rId3"/>
                <a:stretch>
                  <a:fillRect t="-8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feil nach rechts 282">
            <a:extLst>
              <a:ext uri="{FF2B5EF4-FFF2-40B4-BE49-F238E27FC236}">
                <a16:creationId xmlns:a16="http://schemas.microsoft.com/office/drawing/2014/main" id="{F3FF4ABD-973B-4AC8-B9C7-185966FBCE7B}"/>
              </a:ext>
            </a:extLst>
          </p:cNvPr>
          <p:cNvSpPr/>
          <p:nvPr/>
        </p:nvSpPr>
        <p:spPr>
          <a:xfrm>
            <a:off x="3835206" y="2257533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Pfeil nach rechts 282">
            <a:extLst>
              <a:ext uri="{FF2B5EF4-FFF2-40B4-BE49-F238E27FC236}">
                <a16:creationId xmlns:a16="http://schemas.microsoft.com/office/drawing/2014/main" id="{C64A1F08-2443-53D7-FBDC-765C11515D2B}"/>
              </a:ext>
            </a:extLst>
          </p:cNvPr>
          <p:cNvSpPr/>
          <p:nvPr/>
        </p:nvSpPr>
        <p:spPr>
          <a:xfrm>
            <a:off x="7902153" y="2257533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uppieren 10">
            <a:extLst>
              <a:ext uri="{FF2B5EF4-FFF2-40B4-BE49-F238E27FC236}">
                <a16:creationId xmlns:a16="http://schemas.microsoft.com/office/drawing/2014/main" id="{A1E3D9A8-C89B-5FA6-811B-D74163C1E249}"/>
              </a:ext>
            </a:extLst>
          </p:cNvPr>
          <p:cNvGrpSpPr/>
          <p:nvPr/>
        </p:nvGrpSpPr>
        <p:grpSpPr>
          <a:xfrm>
            <a:off x="4397225" y="1368402"/>
            <a:ext cx="3424597" cy="2984863"/>
            <a:chOff x="4421586" y="1851568"/>
            <a:chExt cx="3424597" cy="2984863"/>
          </a:xfrm>
        </p:grpSpPr>
        <p:grpSp>
          <p:nvGrpSpPr>
            <p:cNvPr id="13" name="Gruppieren 11">
              <a:extLst>
                <a:ext uri="{FF2B5EF4-FFF2-40B4-BE49-F238E27FC236}">
                  <a16:creationId xmlns:a16="http://schemas.microsoft.com/office/drawing/2014/main" id="{3AAC4211-A22C-BBAA-C32B-7B9C70C7FD54}"/>
                </a:ext>
              </a:extLst>
            </p:cNvPr>
            <p:cNvGrpSpPr/>
            <p:nvPr/>
          </p:nvGrpSpPr>
          <p:grpSpPr>
            <a:xfrm>
              <a:off x="4421586" y="1851568"/>
              <a:ext cx="3424597" cy="2984863"/>
              <a:chOff x="4421586" y="1851568"/>
              <a:chExt cx="3424597" cy="2984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6">
                    <a:extLst>
                      <a:ext uri="{FF2B5EF4-FFF2-40B4-BE49-F238E27FC236}">
                        <a16:creationId xmlns:a16="http://schemas.microsoft.com/office/drawing/2014/main" id="{44E17A55-E053-892B-CF91-4D95A0C6F3A7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421586" y="1851568"/>
                    <a:ext cx="3424597" cy="29848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de-DE" b="1"/>
                      <a:t>Model</a:t>
                    </a:r>
                    <a:endParaRPr lang="en-US" sz="800"/>
                  </a:p>
                  <a:p>
                    <a:pPr algn="ctr"/>
                    <a:r>
                      <a:rPr lang="en-US" sz="800"/>
                      <a:t> 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/>
                  </a:p>
                  <a:p>
                    <a:pPr algn="ctr"/>
                    <a:endParaRPr lang="de-DE" sz="1000" i="1"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de-DE" err="1"/>
                      <a:t>Where</a:t>
                    </a:r>
                    <a:r>
                      <a:rPr lang="de-DE" i="1"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de-DE" i="1">
                        <a:latin typeface="Cambria Math" panose="02040503050406030204" pitchFamily="18" charset="0"/>
                      </a:rPr>
                      <a:t> </a:t>
                    </a:r>
                    <a:r>
                      <a:rPr lang="de-DE" err="1"/>
                      <a:t>solves</a:t>
                    </a:r>
                    <a:r>
                      <a:rPr lang="de-DE"/>
                      <a:t>: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>
                      <a:solidFill>
                        <a:schemeClr val="accent1"/>
                      </a:solidFill>
                    </a:endParaRPr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</mc:Choice>
            <mc:Fallback xmlns="">
              <p:sp>
                <p:nvSpPr>
                  <p:cNvPr id="14" name="TextBox 6">
                    <a:extLst>
                      <a:ext uri="{FF2B5EF4-FFF2-40B4-BE49-F238E27FC236}">
                        <a16:creationId xmlns:a16="http://schemas.microsoft.com/office/drawing/2014/main" id="{57156BC1-07B0-91AA-E8F8-BF6162E5B4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421586" y="1851568"/>
                    <a:ext cx="3424597" cy="298486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4">
                    <a:extLst>
                      <a:ext uri="{FF2B5EF4-FFF2-40B4-BE49-F238E27FC236}">
                        <a16:creationId xmlns:a16="http://schemas.microsoft.com/office/drawing/2014/main" id="{666291B1-AA54-F677-6C4E-C891C7F2BFD6}"/>
                      </a:ext>
                    </a:extLst>
                  </p:cNvPr>
                  <p:cNvSpPr txBox="1"/>
                  <p:nvPr/>
                </p:nvSpPr>
                <p:spPr>
                  <a:xfrm>
                    <a:off x="6894611" y="3570436"/>
                    <a:ext cx="659446" cy="338554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𝑞</m:t>
                          </m:r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(</m:t>
                          </m:r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𝑥</m:t>
                          </m:r>
                          <m:r>
                            <a:rPr lang="de-DE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)</m:t>
                          </m:r>
                        </m:oMath>
                      </m:oMathPara>
                    </a14:m>
                    <a:endParaRPr lang="de-DE" sz="1600">
                      <a:solidFill>
                        <a:schemeClr val="accent1"/>
                      </a:solidFill>
                      <a:ea typeface="Calibri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15" name="Textfeld 14">
                    <a:extLst>
                      <a:ext uri="{FF2B5EF4-FFF2-40B4-BE49-F238E27FC236}">
                        <a16:creationId xmlns:a16="http://schemas.microsoft.com/office/drawing/2014/main" id="{F6BE4EB0-A929-77A5-87D7-8A73A37A90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94611" y="3570436"/>
                    <a:ext cx="659446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Gerade Verbindung mit Pfeil 15">
                <a:extLst>
                  <a:ext uri="{FF2B5EF4-FFF2-40B4-BE49-F238E27FC236}">
                    <a16:creationId xmlns:a16="http://schemas.microsoft.com/office/drawing/2014/main" id="{279E36E9-19AB-FC3A-C9B2-775B95AB5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433" y="4173383"/>
                <a:ext cx="0" cy="1180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feld 16">
                    <a:extLst>
                      <a:ext uri="{FF2B5EF4-FFF2-40B4-BE49-F238E27FC236}">
                        <a16:creationId xmlns:a16="http://schemas.microsoft.com/office/drawing/2014/main" id="{FB0A9D21-EEAB-9B09-A42E-F818F3C2421F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334" y="4270091"/>
                    <a:ext cx="3954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/>
                  </a:p>
                </p:txBody>
              </p:sp>
            </mc:Choice>
            <mc:Fallback xmlns=""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372AC55E-48CD-64C3-5C08-4FBC2CA215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7334" y="4270091"/>
                    <a:ext cx="39542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66154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Freihandform: Form 12">
              <a:extLst>
                <a:ext uri="{FF2B5EF4-FFF2-40B4-BE49-F238E27FC236}">
                  <a16:creationId xmlns:a16="http://schemas.microsoft.com/office/drawing/2014/main" id="{847BB378-787F-274E-2E96-727A448FAB6E}"/>
                </a:ext>
              </a:extLst>
            </p:cNvPr>
            <p:cNvSpPr/>
            <p:nvPr/>
          </p:nvSpPr>
          <p:spPr>
            <a:xfrm>
              <a:off x="4790524" y="4181529"/>
              <a:ext cx="2192337" cy="133873"/>
            </a:xfrm>
            <a:custGeom>
              <a:avLst/>
              <a:gdLst>
                <a:gd name="connsiteX0" fmla="*/ 0 w 2180167"/>
                <a:gd name="connsiteY0" fmla="*/ 6893 h 308543"/>
                <a:gd name="connsiteX1" fmla="*/ 1011767 w 2180167"/>
                <a:gd name="connsiteY1" fmla="*/ 271476 h 308543"/>
                <a:gd name="connsiteX2" fmla="*/ 1758950 w 2180167"/>
                <a:gd name="connsiteY2" fmla="*/ 277826 h 308543"/>
                <a:gd name="connsiteX3" fmla="*/ 2180167 w 2180167"/>
                <a:gd name="connsiteY3" fmla="*/ 2659 h 308543"/>
                <a:gd name="connsiteX0" fmla="*/ 0 w 2180167"/>
                <a:gd name="connsiteY0" fmla="*/ 605 h 302255"/>
                <a:gd name="connsiteX1" fmla="*/ 1011767 w 2180167"/>
                <a:gd name="connsiteY1" fmla="*/ 265188 h 302255"/>
                <a:gd name="connsiteX2" fmla="*/ 1758950 w 2180167"/>
                <a:gd name="connsiteY2" fmla="*/ 271538 h 302255"/>
                <a:gd name="connsiteX3" fmla="*/ 2180167 w 2180167"/>
                <a:gd name="connsiteY3" fmla="*/ 2721 h 302255"/>
                <a:gd name="connsiteX0" fmla="*/ 0 w 2180167"/>
                <a:gd name="connsiteY0" fmla="*/ 0 h 301650"/>
                <a:gd name="connsiteX1" fmla="*/ 1011767 w 2180167"/>
                <a:gd name="connsiteY1" fmla="*/ 264583 h 301650"/>
                <a:gd name="connsiteX2" fmla="*/ 1758950 w 2180167"/>
                <a:gd name="connsiteY2" fmla="*/ 270933 h 301650"/>
                <a:gd name="connsiteX3" fmla="*/ 2180167 w 2180167"/>
                <a:gd name="connsiteY3" fmla="*/ 2116 h 301650"/>
                <a:gd name="connsiteX0" fmla="*/ 0 w 2180167"/>
                <a:gd name="connsiteY0" fmla="*/ 0 h 292341"/>
                <a:gd name="connsiteX1" fmla="*/ 1011767 w 2180167"/>
                <a:gd name="connsiteY1" fmla="*/ 264583 h 292341"/>
                <a:gd name="connsiteX2" fmla="*/ 1638300 w 2180167"/>
                <a:gd name="connsiteY2" fmla="*/ 254000 h 292341"/>
                <a:gd name="connsiteX3" fmla="*/ 2180167 w 2180167"/>
                <a:gd name="connsiteY3" fmla="*/ 2116 h 292341"/>
                <a:gd name="connsiteX0" fmla="*/ 0 w 2180167"/>
                <a:gd name="connsiteY0" fmla="*/ 0 h 276847"/>
                <a:gd name="connsiteX1" fmla="*/ 918634 w 2180167"/>
                <a:gd name="connsiteY1" fmla="*/ 228600 h 276847"/>
                <a:gd name="connsiteX2" fmla="*/ 1638300 w 2180167"/>
                <a:gd name="connsiteY2" fmla="*/ 254000 h 276847"/>
                <a:gd name="connsiteX3" fmla="*/ 2180167 w 2180167"/>
                <a:gd name="connsiteY3" fmla="*/ 2116 h 276847"/>
                <a:gd name="connsiteX0" fmla="*/ 0 w 2180167"/>
                <a:gd name="connsiteY0" fmla="*/ 0 h 259739"/>
                <a:gd name="connsiteX1" fmla="*/ 918634 w 2180167"/>
                <a:gd name="connsiteY1" fmla="*/ 228600 h 259739"/>
                <a:gd name="connsiteX2" fmla="*/ 1634067 w 2180167"/>
                <a:gd name="connsiteY2" fmla="*/ 228600 h 259739"/>
                <a:gd name="connsiteX3" fmla="*/ 2180167 w 2180167"/>
                <a:gd name="connsiteY3" fmla="*/ 2116 h 259739"/>
                <a:gd name="connsiteX0" fmla="*/ 0 w 2180167"/>
                <a:gd name="connsiteY0" fmla="*/ 0 h 244261"/>
                <a:gd name="connsiteX1" fmla="*/ 895351 w 2180167"/>
                <a:gd name="connsiteY1" fmla="*/ 173566 h 244261"/>
                <a:gd name="connsiteX2" fmla="*/ 1634067 w 2180167"/>
                <a:gd name="connsiteY2" fmla="*/ 228600 h 244261"/>
                <a:gd name="connsiteX3" fmla="*/ 2180167 w 2180167"/>
                <a:gd name="connsiteY3" fmla="*/ 2116 h 244261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167" h="197666">
                  <a:moveTo>
                    <a:pt x="0" y="0"/>
                  </a:moveTo>
                  <a:cubicBezTo>
                    <a:pt x="359304" y="109714"/>
                    <a:pt x="618068" y="145697"/>
                    <a:pt x="895351" y="173566"/>
                  </a:cubicBezTo>
                  <a:cubicBezTo>
                    <a:pt x="1172634" y="201435"/>
                    <a:pt x="1468967" y="212020"/>
                    <a:pt x="1663700" y="167217"/>
                  </a:cubicBezTo>
                  <a:cubicBezTo>
                    <a:pt x="1858433" y="122414"/>
                    <a:pt x="2055637" y="74082"/>
                    <a:pt x="2180167" y="211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Pfeil: gebogen 17">
            <a:extLst>
              <a:ext uri="{FF2B5EF4-FFF2-40B4-BE49-F238E27FC236}">
                <a16:creationId xmlns:a16="http://schemas.microsoft.com/office/drawing/2014/main" id="{44273FCA-37EC-F31B-5DEE-6F6A1C88EF5A}"/>
              </a:ext>
            </a:extLst>
          </p:cNvPr>
          <p:cNvSpPr/>
          <p:nvPr/>
        </p:nvSpPr>
        <p:spPr>
          <a:xfrm rot="10800000">
            <a:off x="3844494" y="4442931"/>
            <a:ext cx="6442506" cy="1397677"/>
          </a:xfrm>
          <a:prstGeom prst="bentArrow">
            <a:avLst>
              <a:gd name="adj1" fmla="val 13175"/>
              <a:gd name="adj2" fmla="val 12282"/>
              <a:gd name="adj3" fmla="val 14588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C9B5B86-F850-452F-3AED-DF133EEF98EC}"/>
                  </a:ext>
                </a:extLst>
              </p:cNvPr>
              <p:cNvSpPr/>
              <p:nvPr/>
            </p:nvSpPr>
            <p:spPr>
              <a:xfrm>
                <a:off x="304530" y="4880225"/>
                <a:ext cx="3424597" cy="129676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600" b="1">
                    <a:solidFill>
                      <a:schemeClr val="tx1"/>
                    </a:solidFill>
                  </a:rPr>
                  <a:t>Parameter</a:t>
                </a:r>
              </a:p>
              <a:p>
                <a:pPr algn="ctr"/>
                <a:endParaRPr lang="en-US" sz="800" b="1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𝜆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opt</m:t>
                          </m:r>
                        </m:sup>
                      </m:sSup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nor/>
                                </m:rP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nor/>
                                </m:rP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de-D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d>
                                        <m:dPr>
                                          <m:ctrlPr>
                                            <a:rPr lang="de-DE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sz="1600">
                  <a:solidFill>
                    <a:schemeClr val="tx1"/>
                  </a:solidFill>
                </a:endParaRPr>
              </a:p>
              <a:p>
                <a:pPr algn="ctr"/>
                <a:br>
                  <a:rPr lang="de-DE" sz="1100" b="0" i="1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</a:br>
                <a:r>
                  <a:rPr lang="en-US" sz="160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→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de-DE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opt</m:t>
                        </m:r>
                      </m:sup>
                    </m:sSup>
                    <m:r>
                      <a:rPr lang="de-DE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=0.0</m:t>
                    </m:r>
                  </m:oMath>
                </a14:m>
                <a:endParaRPr lang="en-US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4C9B5B86-F850-452F-3AED-DF133EEF9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30" y="4880225"/>
                <a:ext cx="3424597" cy="1296768"/>
              </a:xfrm>
              <a:prstGeom prst="rect">
                <a:avLst/>
              </a:prstGeom>
              <a:blipFill>
                <a:blip r:embed="rId7"/>
                <a:stretch>
                  <a:fillRect t="-962" b="-384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54">
            <a:extLst>
              <a:ext uri="{FF2B5EF4-FFF2-40B4-BE49-F238E27FC236}">
                <a16:creationId xmlns:a16="http://schemas.microsoft.com/office/drawing/2014/main" id="{92E40204-B3B8-B45C-6EA2-861A9763AA39}"/>
              </a:ext>
            </a:extLst>
          </p:cNvPr>
          <p:cNvSpPr txBox="1"/>
          <p:nvPr/>
        </p:nvSpPr>
        <p:spPr>
          <a:xfrm>
            <a:off x="3555693" y="5124310"/>
            <a:ext cx="13131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Unknown</a:t>
            </a:r>
            <a:endParaRPr lang="en-US" sz="1600"/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01B531FD-0BB2-FE6C-E861-B6868F6211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247" r="237" b="40031"/>
          <a:stretch/>
        </p:blipFill>
        <p:spPr>
          <a:xfrm>
            <a:off x="4545119" y="3200486"/>
            <a:ext cx="3123728" cy="802903"/>
          </a:xfrm>
          <a:prstGeom prst="rect">
            <a:avLst/>
          </a:prstGeom>
        </p:spPr>
      </p:pic>
      <p:grpSp>
        <p:nvGrpSpPr>
          <p:cNvPr id="23" name="Gruppieren 27">
            <a:extLst>
              <a:ext uri="{FF2B5EF4-FFF2-40B4-BE49-F238E27FC236}">
                <a16:creationId xmlns:a16="http://schemas.microsoft.com/office/drawing/2014/main" id="{4D039437-58D6-AB01-3DF5-F36E6885C23C}"/>
              </a:ext>
            </a:extLst>
          </p:cNvPr>
          <p:cNvGrpSpPr/>
          <p:nvPr/>
        </p:nvGrpSpPr>
        <p:grpSpPr>
          <a:xfrm>
            <a:off x="8593058" y="3293630"/>
            <a:ext cx="3159355" cy="793173"/>
            <a:chOff x="8615261" y="3223199"/>
            <a:chExt cx="3159355" cy="793173"/>
          </a:xfrm>
        </p:grpSpPr>
        <p:pic>
          <p:nvPicPr>
            <p:cNvPr id="24" name="Grafik 28" descr="Ein Bild, das Schwarz, Dunkelheit, Astronomisches Objekt, Mondlicht enthält.&#10;&#10;Automatisch generierte Beschreibung">
              <a:extLst>
                <a:ext uri="{FF2B5EF4-FFF2-40B4-BE49-F238E27FC236}">
                  <a16:creationId xmlns:a16="http://schemas.microsoft.com/office/drawing/2014/main" id="{F7984C1B-301A-2DEE-53C1-8E7FDDF65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919"/>
            <a:stretch/>
          </p:blipFill>
          <p:spPr>
            <a:xfrm>
              <a:off x="8615261" y="3223199"/>
              <a:ext cx="3159355" cy="793173"/>
            </a:xfrm>
            <a:prstGeom prst="rect">
              <a:avLst/>
            </a:prstGeom>
          </p:spPr>
        </p:pic>
        <p:sp>
          <p:nvSpPr>
            <p:cNvPr id="25" name="Freihandform: Form 29">
              <a:extLst>
                <a:ext uri="{FF2B5EF4-FFF2-40B4-BE49-F238E27FC236}">
                  <a16:creationId xmlns:a16="http://schemas.microsoft.com/office/drawing/2014/main" id="{CE87B490-A902-4437-2B2F-D08E92D4216E}"/>
                </a:ext>
              </a:extLst>
            </p:cNvPr>
            <p:cNvSpPr/>
            <p:nvPr/>
          </p:nvSpPr>
          <p:spPr>
            <a:xfrm>
              <a:off x="8834362" y="3698769"/>
              <a:ext cx="2192337" cy="133873"/>
            </a:xfrm>
            <a:custGeom>
              <a:avLst/>
              <a:gdLst>
                <a:gd name="connsiteX0" fmla="*/ 0 w 2180167"/>
                <a:gd name="connsiteY0" fmla="*/ 6893 h 308543"/>
                <a:gd name="connsiteX1" fmla="*/ 1011767 w 2180167"/>
                <a:gd name="connsiteY1" fmla="*/ 271476 h 308543"/>
                <a:gd name="connsiteX2" fmla="*/ 1758950 w 2180167"/>
                <a:gd name="connsiteY2" fmla="*/ 277826 h 308543"/>
                <a:gd name="connsiteX3" fmla="*/ 2180167 w 2180167"/>
                <a:gd name="connsiteY3" fmla="*/ 2659 h 308543"/>
                <a:gd name="connsiteX0" fmla="*/ 0 w 2180167"/>
                <a:gd name="connsiteY0" fmla="*/ 605 h 302255"/>
                <a:gd name="connsiteX1" fmla="*/ 1011767 w 2180167"/>
                <a:gd name="connsiteY1" fmla="*/ 265188 h 302255"/>
                <a:gd name="connsiteX2" fmla="*/ 1758950 w 2180167"/>
                <a:gd name="connsiteY2" fmla="*/ 271538 h 302255"/>
                <a:gd name="connsiteX3" fmla="*/ 2180167 w 2180167"/>
                <a:gd name="connsiteY3" fmla="*/ 2721 h 302255"/>
                <a:gd name="connsiteX0" fmla="*/ 0 w 2180167"/>
                <a:gd name="connsiteY0" fmla="*/ 0 h 301650"/>
                <a:gd name="connsiteX1" fmla="*/ 1011767 w 2180167"/>
                <a:gd name="connsiteY1" fmla="*/ 264583 h 301650"/>
                <a:gd name="connsiteX2" fmla="*/ 1758950 w 2180167"/>
                <a:gd name="connsiteY2" fmla="*/ 270933 h 301650"/>
                <a:gd name="connsiteX3" fmla="*/ 2180167 w 2180167"/>
                <a:gd name="connsiteY3" fmla="*/ 2116 h 301650"/>
                <a:gd name="connsiteX0" fmla="*/ 0 w 2180167"/>
                <a:gd name="connsiteY0" fmla="*/ 0 h 292341"/>
                <a:gd name="connsiteX1" fmla="*/ 1011767 w 2180167"/>
                <a:gd name="connsiteY1" fmla="*/ 264583 h 292341"/>
                <a:gd name="connsiteX2" fmla="*/ 1638300 w 2180167"/>
                <a:gd name="connsiteY2" fmla="*/ 254000 h 292341"/>
                <a:gd name="connsiteX3" fmla="*/ 2180167 w 2180167"/>
                <a:gd name="connsiteY3" fmla="*/ 2116 h 292341"/>
                <a:gd name="connsiteX0" fmla="*/ 0 w 2180167"/>
                <a:gd name="connsiteY0" fmla="*/ 0 h 276847"/>
                <a:gd name="connsiteX1" fmla="*/ 918634 w 2180167"/>
                <a:gd name="connsiteY1" fmla="*/ 228600 h 276847"/>
                <a:gd name="connsiteX2" fmla="*/ 1638300 w 2180167"/>
                <a:gd name="connsiteY2" fmla="*/ 254000 h 276847"/>
                <a:gd name="connsiteX3" fmla="*/ 2180167 w 2180167"/>
                <a:gd name="connsiteY3" fmla="*/ 2116 h 276847"/>
                <a:gd name="connsiteX0" fmla="*/ 0 w 2180167"/>
                <a:gd name="connsiteY0" fmla="*/ 0 h 259739"/>
                <a:gd name="connsiteX1" fmla="*/ 918634 w 2180167"/>
                <a:gd name="connsiteY1" fmla="*/ 228600 h 259739"/>
                <a:gd name="connsiteX2" fmla="*/ 1634067 w 2180167"/>
                <a:gd name="connsiteY2" fmla="*/ 228600 h 259739"/>
                <a:gd name="connsiteX3" fmla="*/ 2180167 w 2180167"/>
                <a:gd name="connsiteY3" fmla="*/ 2116 h 259739"/>
                <a:gd name="connsiteX0" fmla="*/ 0 w 2180167"/>
                <a:gd name="connsiteY0" fmla="*/ 0 h 244261"/>
                <a:gd name="connsiteX1" fmla="*/ 895351 w 2180167"/>
                <a:gd name="connsiteY1" fmla="*/ 173566 h 244261"/>
                <a:gd name="connsiteX2" fmla="*/ 1634067 w 2180167"/>
                <a:gd name="connsiteY2" fmla="*/ 228600 h 244261"/>
                <a:gd name="connsiteX3" fmla="*/ 2180167 w 2180167"/>
                <a:gd name="connsiteY3" fmla="*/ 2116 h 244261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167" h="197666">
                  <a:moveTo>
                    <a:pt x="0" y="0"/>
                  </a:moveTo>
                  <a:cubicBezTo>
                    <a:pt x="359304" y="109714"/>
                    <a:pt x="618068" y="145697"/>
                    <a:pt x="895351" y="173566"/>
                  </a:cubicBezTo>
                  <a:cubicBezTo>
                    <a:pt x="1172634" y="201435"/>
                    <a:pt x="1468967" y="212020"/>
                    <a:pt x="1663700" y="167217"/>
                  </a:cubicBezTo>
                  <a:cubicBezTo>
                    <a:pt x="1858433" y="122414"/>
                    <a:pt x="2055637" y="74082"/>
                    <a:pt x="2180167" y="211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6" name="Gerade Verbindung mit Pfeil 30">
              <a:extLst>
                <a:ext uri="{FF2B5EF4-FFF2-40B4-BE49-F238E27FC236}">
                  <a16:creationId xmlns:a16="http://schemas.microsoft.com/office/drawing/2014/main" id="{954D52E1-AAE9-59FC-1B8B-C2D3EF46B9A7}"/>
                </a:ext>
              </a:extLst>
            </p:cNvPr>
            <p:cNvCxnSpPr>
              <a:cxnSpLocks/>
            </p:cNvCxnSpPr>
            <p:nvPr/>
          </p:nvCxnSpPr>
          <p:spPr>
            <a:xfrm>
              <a:off x="10194938" y="3687447"/>
              <a:ext cx="0" cy="14201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Grafik 31">
            <a:extLst>
              <a:ext uri="{FF2B5EF4-FFF2-40B4-BE49-F238E27FC236}">
                <a16:creationId xmlns:a16="http://schemas.microsoft.com/office/drawing/2014/main" id="{4C3F6F3A-8593-93EF-298E-6B7EC1A6F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8" r="9076" b="2199"/>
          <a:stretch/>
        </p:blipFill>
        <p:spPr>
          <a:xfrm>
            <a:off x="927064" y="2850067"/>
            <a:ext cx="1967041" cy="1410679"/>
          </a:xfrm>
          <a:prstGeom prst="rect">
            <a:avLst/>
          </a:prstGeom>
        </p:spPr>
      </p:pic>
      <p:sp>
        <p:nvSpPr>
          <p:cNvPr id="28" name="Freihandform: Form 32">
            <a:extLst>
              <a:ext uri="{FF2B5EF4-FFF2-40B4-BE49-F238E27FC236}">
                <a16:creationId xmlns:a16="http://schemas.microsoft.com/office/drawing/2014/main" id="{6B0B312E-FF26-7C9B-D216-54CE1F7DF2D6}"/>
              </a:ext>
            </a:extLst>
          </p:cNvPr>
          <p:cNvSpPr/>
          <p:nvPr/>
        </p:nvSpPr>
        <p:spPr>
          <a:xfrm>
            <a:off x="1268589" y="3263901"/>
            <a:ext cx="1534878" cy="852289"/>
          </a:xfrm>
          <a:custGeom>
            <a:avLst/>
            <a:gdLst>
              <a:gd name="connsiteX0" fmla="*/ 19050 w 1549400"/>
              <a:gd name="connsiteY0" fmla="*/ 0 h 812800"/>
              <a:gd name="connsiteX1" fmla="*/ 1543050 w 1549400"/>
              <a:gd name="connsiteY1" fmla="*/ 571500 h 812800"/>
              <a:gd name="connsiteX2" fmla="*/ 1549400 w 1549400"/>
              <a:gd name="connsiteY2" fmla="*/ 812800 h 812800"/>
              <a:gd name="connsiteX3" fmla="*/ 0 w 1549400"/>
              <a:gd name="connsiteY3" fmla="*/ 806450 h 812800"/>
              <a:gd name="connsiteX4" fmla="*/ 19050 w 1549400"/>
              <a:gd name="connsiteY4" fmla="*/ 0 h 812800"/>
              <a:gd name="connsiteX0" fmla="*/ 19050 w 1549400"/>
              <a:gd name="connsiteY0" fmla="*/ 0 h 812800"/>
              <a:gd name="connsiteX1" fmla="*/ 1535186 w 1549400"/>
              <a:gd name="connsiteY1" fmla="*/ 557645 h 812800"/>
              <a:gd name="connsiteX2" fmla="*/ 1549400 w 1549400"/>
              <a:gd name="connsiteY2" fmla="*/ 812800 h 812800"/>
              <a:gd name="connsiteX3" fmla="*/ 0 w 1549400"/>
              <a:gd name="connsiteY3" fmla="*/ 806450 h 812800"/>
              <a:gd name="connsiteX4" fmla="*/ 19050 w 1549400"/>
              <a:gd name="connsiteY4" fmla="*/ 0 h 812800"/>
              <a:gd name="connsiteX0" fmla="*/ 19050 w 1549400"/>
              <a:gd name="connsiteY0" fmla="*/ 0 h 812800"/>
              <a:gd name="connsiteX1" fmla="*/ 1539905 w 1549400"/>
              <a:gd name="connsiteY1" fmla="*/ 557645 h 812800"/>
              <a:gd name="connsiteX2" fmla="*/ 1549400 w 1549400"/>
              <a:gd name="connsiteY2" fmla="*/ 812800 h 812800"/>
              <a:gd name="connsiteX3" fmla="*/ 0 w 1549400"/>
              <a:gd name="connsiteY3" fmla="*/ 806450 h 812800"/>
              <a:gd name="connsiteX4" fmla="*/ 19050 w 1549400"/>
              <a:gd name="connsiteY4" fmla="*/ 0 h 812800"/>
              <a:gd name="connsiteX0" fmla="*/ 19050 w 1539962"/>
              <a:gd name="connsiteY0" fmla="*/ 0 h 822036"/>
              <a:gd name="connsiteX1" fmla="*/ 1539905 w 1539962"/>
              <a:gd name="connsiteY1" fmla="*/ 557645 h 822036"/>
              <a:gd name="connsiteX2" fmla="*/ 1539962 w 1539962"/>
              <a:gd name="connsiteY2" fmla="*/ 822036 h 822036"/>
              <a:gd name="connsiteX3" fmla="*/ 0 w 1539962"/>
              <a:gd name="connsiteY3" fmla="*/ 806450 h 822036"/>
              <a:gd name="connsiteX4" fmla="*/ 19050 w 1539962"/>
              <a:gd name="connsiteY4" fmla="*/ 0 h 822036"/>
              <a:gd name="connsiteX0" fmla="*/ 19050 w 1539905"/>
              <a:gd name="connsiteY0" fmla="*/ 0 h 825115"/>
              <a:gd name="connsiteX1" fmla="*/ 1539905 w 1539905"/>
              <a:gd name="connsiteY1" fmla="*/ 557645 h 825115"/>
              <a:gd name="connsiteX2" fmla="*/ 1535243 w 1539905"/>
              <a:gd name="connsiteY2" fmla="*/ 825115 h 825115"/>
              <a:gd name="connsiteX3" fmla="*/ 0 w 1539905"/>
              <a:gd name="connsiteY3" fmla="*/ 806450 h 825115"/>
              <a:gd name="connsiteX4" fmla="*/ 19050 w 1539905"/>
              <a:gd name="connsiteY4" fmla="*/ 0 h 825115"/>
              <a:gd name="connsiteX0" fmla="*/ 0 w 1520855"/>
              <a:gd name="connsiteY0" fmla="*/ 0 h 825115"/>
              <a:gd name="connsiteX1" fmla="*/ 1520855 w 1520855"/>
              <a:gd name="connsiteY1" fmla="*/ 557645 h 825115"/>
              <a:gd name="connsiteX2" fmla="*/ 1516193 w 1520855"/>
              <a:gd name="connsiteY2" fmla="*/ 825115 h 825115"/>
              <a:gd name="connsiteX3" fmla="*/ 9264 w 1520855"/>
              <a:gd name="connsiteY3" fmla="*/ 820305 h 825115"/>
              <a:gd name="connsiteX4" fmla="*/ 0 w 1520855"/>
              <a:gd name="connsiteY4" fmla="*/ 0 h 825115"/>
              <a:gd name="connsiteX0" fmla="*/ 0 w 1520855"/>
              <a:gd name="connsiteY0" fmla="*/ 0 h 825115"/>
              <a:gd name="connsiteX1" fmla="*/ 1520855 w 1520855"/>
              <a:gd name="connsiteY1" fmla="*/ 557645 h 825115"/>
              <a:gd name="connsiteX2" fmla="*/ 1516193 w 1520855"/>
              <a:gd name="connsiteY2" fmla="*/ 825115 h 825115"/>
              <a:gd name="connsiteX3" fmla="*/ 9264 w 1520855"/>
              <a:gd name="connsiteY3" fmla="*/ 823384 h 825115"/>
              <a:gd name="connsiteX4" fmla="*/ 0 w 1520855"/>
              <a:gd name="connsiteY4" fmla="*/ 0 h 825115"/>
              <a:gd name="connsiteX0" fmla="*/ 0 w 1520855"/>
              <a:gd name="connsiteY0" fmla="*/ 0 h 826463"/>
              <a:gd name="connsiteX1" fmla="*/ 1520855 w 1520855"/>
              <a:gd name="connsiteY1" fmla="*/ 557645 h 826463"/>
              <a:gd name="connsiteX2" fmla="*/ 1516193 w 1520855"/>
              <a:gd name="connsiteY2" fmla="*/ 825115 h 826463"/>
              <a:gd name="connsiteX3" fmla="*/ 4544 w 1520855"/>
              <a:gd name="connsiteY3" fmla="*/ 826463 h 826463"/>
              <a:gd name="connsiteX4" fmla="*/ 0 w 1520855"/>
              <a:gd name="connsiteY4" fmla="*/ 0 h 82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0855" h="826463">
                <a:moveTo>
                  <a:pt x="0" y="0"/>
                </a:moveTo>
                <a:lnTo>
                  <a:pt x="1520855" y="557645"/>
                </a:lnTo>
                <a:cubicBezTo>
                  <a:pt x="1520874" y="645775"/>
                  <a:pt x="1516174" y="736985"/>
                  <a:pt x="1516193" y="825115"/>
                </a:cubicBezTo>
                <a:lnTo>
                  <a:pt x="4544" y="826463"/>
                </a:lnTo>
                <a:cubicBezTo>
                  <a:pt x="3029" y="550975"/>
                  <a:pt x="1515" y="275488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33">
                <a:extLst>
                  <a:ext uri="{FF2B5EF4-FFF2-40B4-BE49-F238E27FC236}">
                    <a16:creationId xmlns:a16="http://schemas.microsoft.com/office/drawing/2014/main" id="{B89DB5E6-9ED0-A169-0913-A9D084C2D260}"/>
                  </a:ext>
                </a:extLst>
              </p:cNvPr>
              <p:cNvSpPr txBox="1"/>
              <p:nvPr/>
            </p:nvSpPr>
            <p:spPr>
              <a:xfrm>
                <a:off x="1304651" y="3690045"/>
                <a:ext cx="1321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𝑐𝑜𝑛𝑠𝑡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de-DE" sz="1600"/>
              </a:p>
            </p:txBody>
          </p:sp>
        </mc:Choice>
        <mc:Fallback xmlns="">
          <p:sp>
            <p:nvSpPr>
              <p:cNvPr id="29" name="Textfeld 33">
                <a:extLst>
                  <a:ext uri="{FF2B5EF4-FFF2-40B4-BE49-F238E27FC236}">
                    <a16:creationId xmlns:a16="http://schemas.microsoft.com/office/drawing/2014/main" id="{B89DB5E6-9ED0-A169-0913-A9D084C2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651" y="3690045"/>
                <a:ext cx="132180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feil nach rechts 282">
            <a:extLst>
              <a:ext uri="{FF2B5EF4-FFF2-40B4-BE49-F238E27FC236}">
                <a16:creationId xmlns:a16="http://schemas.microsoft.com/office/drawing/2014/main" id="{7A43DAF3-880E-F3E9-0DBE-EFF39E9B8C09}"/>
              </a:ext>
            </a:extLst>
          </p:cNvPr>
          <p:cNvSpPr/>
          <p:nvPr/>
        </p:nvSpPr>
        <p:spPr>
          <a:xfrm rot="16200000">
            <a:off x="1863589" y="4449210"/>
            <a:ext cx="344878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8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20" grpId="0" animBg="1"/>
      <p:bldP spid="21" grpId="0"/>
      <p:bldP spid="28" grpId="0" animBg="1"/>
      <p:bldP spid="29" grpId="0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EE0AF7-1AFA-691D-5651-DB071638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r>
              <a:rPr lang="de-DE" dirty="0"/>
              <a:t> -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05CE4-2677-E65E-155D-5A71A625CC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4021A-B250-1D41-2D39-D4975EF1EF0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F1C1A-A115-B40C-9102-D152F407E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grpSp>
        <p:nvGrpSpPr>
          <p:cNvPr id="7" name="Gruppieren 30">
            <a:extLst>
              <a:ext uri="{FF2B5EF4-FFF2-40B4-BE49-F238E27FC236}">
                <a16:creationId xmlns:a16="http://schemas.microsoft.com/office/drawing/2014/main" id="{92A4E28A-35ED-4ACE-38EE-43AC3F61A136}"/>
              </a:ext>
            </a:extLst>
          </p:cNvPr>
          <p:cNvGrpSpPr/>
          <p:nvPr/>
        </p:nvGrpSpPr>
        <p:grpSpPr>
          <a:xfrm>
            <a:off x="7406508" y="1321173"/>
            <a:ext cx="3879267" cy="4942059"/>
            <a:chOff x="6769439" y="1434862"/>
            <a:chExt cx="4216664" cy="5097105"/>
          </a:xfrm>
        </p:grpSpPr>
        <p:grpSp>
          <p:nvGrpSpPr>
            <p:cNvPr id="8" name="Gruppieren 28">
              <a:extLst>
                <a:ext uri="{FF2B5EF4-FFF2-40B4-BE49-F238E27FC236}">
                  <a16:creationId xmlns:a16="http://schemas.microsoft.com/office/drawing/2014/main" id="{B54A6953-B720-13C3-B7F2-BFB04BB31534}"/>
                </a:ext>
              </a:extLst>
            </p:cNvPr>
            <p:cNvGrpSpPr/>
            <p:nvPr/>
          </p:nvGrpSpPr>
          <p:grpSpPr>
            <a:xfrm>
              <a:off x="6769439" y="1434862"/>
              <a:ext cx="4216664" cy="3988276"/>
              <a:chOff x="7004913" y="2304437"/>
              <a:chExt cx="4216664" cy="3988276"/>
            </a:xfrm>
          </p:grpSpPr>
          <p:grpSp>
            <p:nvGrpSpPr>
              <p:cNvPr id="10" name="Gruppieren 27">
                <a:extLst>
                  <a:ext uri="{FF2B5EF4-FFF2-40B4-BE49-F238E27FC236}">
                    <a16:creationId xmlns:a16="http://schemas.microsoft.com/office/drawing/2014/main" id="{51869F67-4A00-ECC5-1E50-B2893E0CC2B6}"/>
                  </a:ext>
                </a:extLst>
              </p:cNvPr>
              <p:cNvGrpSpPr/>
              <p:nvPr/>
            </p:nvGrpSpPr>
            <p:grpSpPr>
              <a:xfrm>
                <a:off x="7004913" y="2304437"/>
                <a:ext cx="4216664" cy="3973523"/>
                <a:chOff x="7004913" y="2304437"/>
                <a:chExt cx="4216664" cy="3973523"/>
              </a:xfrm>
            </p:grpSpPr>
            <p:pic>
              <p:nvPicPr>
                <p:cNvPr id="12" name="Picture 35" descr="A graph of colorful lines and cubes&#10;&#10;Description automatically generated">
                  <a:extLst>
                    <a:ext uri="{FF2B5EF4-FFF2-40B4-BE49-F238E27FC236}">
                      <a16:creationId xmlns:a16="http://schemas.microsoft.com/office/drawing/2014/main" id="{9AD58113-0B16-AE74-18AC-7480414774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04913" y="2304437"/>
                  <a:ext cx="4216664" cy="2001932"/>
                </a:xfrm>
                <a:prstGeom prst="rect">
                  <a:avLst/>
                </a:prstGeom>
              </p:spPr>
            </p:pic>
            <p:grpSp>
              <p:nvGrpSpPr>
                <p:cNvPr id="13" name="Gruppieren 25">
                  <a:extLst>
                    <a:ext uri="{FF2B5EF4-FFF2-40B4-BE49-F238E27FC236}">
                      <a16:creationId xmlns:a16="http://schemas.microsoft.com/office/drawing/2014/main" id="{A4423027-6638-B918-559F-F51C4435C52F}"/>
                    </a:ext>
                  </a:extLst>
                </p:cNvPr>
                <p:cNvGrpSpPr/>
                <p:nvPr/>
              </p:nvGrpSpPr>
              <p:grpSpPr>
                <a:xfrm>
                  <a:off x="7004913" y="4236540"/>
                  <a:ext cx="4216663" cy="2041420"/>
                  <a:chOff x="7004913" y="4290282"/>
                  <a:chExt cx="4216663" cy="2041420"/>
                </a:xfrm>
              </p:grpSpPr>
              <p:pic>
                <p:nvPicPr>
                  <p:cNvPr id="14" name="Picture 34">
                    <a:extLst>
                      <a:ext uri="{FF2B5EF4-FFF2-40B4-BE49-F238E27FC236}">
                        <a16:creationId xmlns:a16="http://schemas.microsoft.com/office/drawing/2014/main" id="{635CAC3C-2693-284A-764A-4C17D40C58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004913" y="4290282"/>
                    <a:ext cx="4216663" cy="1579592"/>
                  </a:xfrm>
                  <a:prstGeom prst="rect">
                    <a:avLst/>
                  </a:prstGeom>
                </p:spPr>
              </p:pic>
              <p:cxnSp>
                <p:nvCxnSpPr>
                  <p:cNvPr id="15" name="Gerade Verbindung mit Pfeil 17">
                    <a:extLst>
                      <a:ext uri="{FF2B5EF4-FFF2-40B4-BE49-F238E27FC236}">
                        <a16:creationId xmlns:a16="http://schemas.microsoft.com/office/drawing/2014/main" id="{76B605F9-A878-DDDC-723E-AE1032F32B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542752" y="4697143"/>
                    <a:ext cx="280123" cy="53761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Rechteck 118">
                    <a:extLst>
                      <a:ext uri="{FF2B5EF4-FFF2-40B4-BE49-F238E27FC236}">
                        <a16:creationId xmlns:a16="http://schemas.microsoft.com/office/drawing/2014/main" id="{EFA02DE4-9543-A48F-5EC6-61D591992E29}"/>
                      </a:ext>
                    </a:extLst>
                  </p:cNvPr>
                  <p:cNvSpPr/>
                  <p:nvPr/>
                </p:nvSpPr>
                <p:spPr>
                  <a:xfrm>
                    <a:off x="8632881" y="4697143"/>
                    <a:ext cx="2082807" cy="461665"/>
                  </a:xfrm>
                  <a:prstGeom prst="rect">
                    <a:avLst/>
                  </a:prstGeom>
                </p:spPr>
                <p:txBody>
                  <a:bodyPr wrap="square" lIns="91440" tIns="45720" rIns="91440" bIns="45720" anchor="t">
                    <a:spAutoFit/>
                  </a:bodyPr>
                  <a:lstStyle/>
                  <a:p>
                    <a:pPr algn="ctr"/>
                    <a:r>
                      <a:rPr lang="en-US" sz="1200" b="1" i="1">
                        <a:solidFill>
                          <a:prstClr val="black"/>
                        </a:solidFill>
                        <a:cs typeface="Calibri"/>
                        <a:sym typeface="Wingdings" panose="05000000000000000000" pitchFamily="2" charset="2"/>
                      </a:rPr>
                      <a:t>Averaged tortuosity factor is reduced by 46.5%</a:t>
                    </a:r>
                  </a:p>
                </p:txBody>
              </p:sp>
              <p:cxnSp>
                <p:nvCxnSpPr>
                  <p:cNvPr id="17" name="Gerade Verbindung mit Pfeil 19">
                    <a:extLst>
                      <a:ext uri="{FF2B5EF4-FFF2-40B4-BE49-F238E27FC236}">
                        <a16:creationId xmlns:a16="http://schemas.microsoft.com/office/drawing/2014/main" id="{37AAD87E-7BD0-3426-F561-08C7EA53C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97097" y="5850547"/>
                    <a:ext cx="2715410" cy="0"/>
                  </a:xfrm>
                  <a:prstGeom prst="straightConnector1">
                    <a:avLst/>
                  </a:prstGeom>
                  <a:ln w="38100">
                    <a:solidFill>
                      <a:srgbClr val="3F004F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Gerade Verbindung mit Pfeil 20">
                    <a:extLst>
                      <a:ext uri="{FF2B5EF4-FFF2-40B4-BE49-F238E27FC236}">
                        <a16:creationId xmlns:a16="http://schemas.microsoft.com/office/drawing/2014/main" id="{591EFAF8-3C14-8883-DCD9-7169D12CA4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697097" y="6331702"/>
                    <a:ext cx="492003" cy="0"/>
                  </a:xfrm>
                  <a:prstGeom prst="straightConnector1">
                    <a:avLst/>
                  </a:prstGeom>
                  <a:ln w="38100">
                    <a:solidFill>
                      <a:srgbClr val="FDE62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Gerade Verbindung mit Pfeil 21">
                    <a:extLst>
                      <a:ext uri="{FF2B5EF4-FFF2-40B4-BE49-F238E27FC236}">
                        <a16:creationId xmlns:a16="http://schemas.microsoft.com/office/drawing/2014/main" id="{3837D7D2-1FAC-4EDD-D363-2553AA7425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943098" y="5901323"/>
                    <a:ext cx="92239" cy="34816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" name="Rechteck 118">
                <a:extLst>
                  <a:ext uri="{FF2B5EF4-FFF2-40B4-BE49-F238E27FC236}">
                    <a16:creationId xmlns:a16="http://schemas.microsoft.com/office/drawing/2014/main" id="{B1644687-B02F-D016-9FBC-46071ABB16AA}"/>
                  </a:ext>
                </a:extLst>
              </p:cNvPr>
              <p:cNvSpPr/>
              <p:nvPr/>
            </p:nvSpPr>
            <p:spPr>
              <a:xfrm>
                <a:off x="8188004" y="5831048"/>
                <a:ext cx="2690796" cy="461665"/>
              </a:xfrm>
              <a:prstGeom prst="rect">
                <a:avLst/>
              </a:prstGeom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 sz="1200" b="1" i="1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Reduction in spread between cathodes </a:t>
                </a:r>
                <a:br>
                  <a:rPr lang="en-US" sz="1200" b="1" i="1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</a:br>
                <a:r>
                  <a:rPr lang="en-US" sz="1200" b="1" i="1">
                    <a:solidFill>
                      <a:prstClr val="black"/>
                    </a:solidFill>
                    <a:cs typeface="Calibri"/>
                    <a:sym typeface="Wingdings" panose="05000000000000000000" pitchFamily="2" charset="2"/>
                  </a:rPr>
                  <a:t>  reduced variability between cells</a:t>
                </a:r>
              </a:p>
            </p:txBody>
          </p:sp>
        </p:grpSp>
        <p:sp>
          <p:nvSpPr>
            <p:cNvPr id="9" name="Textfeld 10">
              <a:extLst>
                <a:ext uri="{FF2B5EF4-FFF2-40B4-BE49-F238E27FC236}">
                  <a16:creationId xmlns:a16="http://schemas.microsoft.com/office/drawing/2014/main" id="{5C2A4F9A-7522-1926-1979-67E88132E7CB}"/>
                </a:ext>
              </a:extLst>
            </p:cNvPr>
            <p:cNvSpPr txBox="1"/>
            <p:nvPr/>
          </p:nvSpPr>
          <p:spPr>
            <a:xfrm>
              <a:off x="6820713" y="5801873"/>
              <a:ext cx="4165389" cy="73009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Robalo Rei G.,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Schimdt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C.P., P.M.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Praegla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W.A. Wall, </a:t>
              </a:r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Enhancing Physical Powder System Properties through Particle Size Distribution Optimization and Non-Differentiable Stochastic Models</a:t>
              </a:r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endPara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CC0E9-2AA6-487C-26B0-9C617B9BF796}"/>
              </a:ext>
            </a:extLst>
          </p:cNvPr>
          <p:cNvGrpSpPr/>
          <p:nvPr/>
        </p:nvGrpSpPr>
        <p:grpSpPr>
          <a:xfrm>
            <a:off x="3149799" y="1747684"/>
            <a:ext cx="4255413" cy="4397068"/>
            <a:chOff x="1240723" y="4470063"/>
            <a:chExt cx="3873889" cy="3972484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F9BEAC9D-04EB-1E50-FCED-CE9BA8618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2225" t="499" r="15640" b="-3433"/>
            <a:stretch/>
          </p:blipFill>
          <p:spPr>
            <a:xfrm>
              <a:off x="1240723" y="4470063"/>
              <a:ext cx="3873889" cy="3578981"/>
            </a:xfrm>
            <a:prstGeom prst="rect">
              <a:avLst/>
            </a:prstGeom>
          </p:spPr>
        </p:pic>
        <p:sp>
          <p:nvSpPr>
            <p:cNvPr id="22" name="Textfeld 10">
              <a:extLst>
                <a:ext uri="{FF2B5EF4-FFF2-40B4-BE49-F238E27FC236}">
                  <a16:creationId xmlns:a16="http://schemas.microsoft.com/office/drawing/2014/main" id="{6EC40088-1F16-F4A1-00F8-22EDE3D6BD16}"/>
                </a:ext>
              </a:extLst>
            </p:cNvPr>
            <p:cNvSpPr txBox="1"/>
            <p:nvPr/>
          </p:nvSpPr>
          <p:spPr>
            <a:xfrm>
              <a:off x="1446806" y="7942043"/>
              <a:ext cx="3574495" cy="50050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just"/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Dinkel M.,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Robalo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Rei G., Wall W. A., </a:t>
              </a:r>
              <a:r>
                <a:rPr lang="en-US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Dynamic Learning Rate Decay for Stochastic Variational Inference</a:t>
              </a:r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endPara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</p:grpSp>
      <p:sp>
        <p:nvSpPr>
          <p:cNvPr id="24" name="Textfeld 24">
            <a:extLst>
              <a:ext uri="{FF2B5EF4-FFF2-40B4-BE49-F238E27FC236}">
                <a16:creationId xmlns:a16="http://schemas.microsoft.com/office/drawing/2014/main" id="{2F446156-6D86-1633-CD52-9B1AF972EC67}"/>
              </a:ext>
            </a:extLst>
          </p:cNvPr>
          <p:cNvSpPr txBox="1"/>
          <p:nvPr/>
        </p:nvSpPr>
        <p:spPr>
          <a:xfrm>
            <a:off x="406157" y="2428593"/>
            <a:ext cx="2690795" cy="259968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indent="-256540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buFont typeface="Courier New" panose="020B0604020202020204" pitchFamily="34" charset="0"/>
              <a:buChar char="o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68288" indent="-255588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Deterministic optimizers (based on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scipy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)	</a:t>
            </a:r>
          </a:p>
          <a:p>
            <a:pPr indent="-25654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Stochastic optimizers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  <a:p>
            <a:pPr marL="268288" lvl="1" indent="-268288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Levenberg-Marquardt algorithm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244CA9-963A-904A-E6AA-E687EE8F62C0}"/>
              </a:ext>
            </a:extLst>
          </p:cNvPr>
          <p:cNvGrpSpPr/>
          <p:nvPr/>
        </p:nvGrpSpPr>
        <p:grpSpPr>
          <a:xfrm>
            <a:off x="631828" y="2505127"/>
            <a:ext cx="2239451" cy="757083"/>
            <a:chOff x="479508" y="2389895"/>
            <a:chExt cx="2239451" cy="757083"/>
          </a:xfrm>
        </p:grpSpPr>
        <p:pic>
          <p:nvPicPr>
            <p:cNvPr id="27" name="Grafik 14" descr="Ein Bild, das Schrift, Grafiken, Logo, Grafikdesign enthält.&#10;&#10;Automatisch generierte Beschreibung">
              <a:extLst>
                <a:ext uri="{FF2B5EF4-FFF2-40B4-BE49-F238E27FC236}">
                  <a16:creationId xmlns:a16="http://schemas.microsoft.com/office/drawing/2014/main" id="{E0241DBD-37B0-3D47-3B97-F4E7D7262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08" y="2389895"/>
              <a:ext cx="2239451" cy="75708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A89E21A-3DD8-06E6-7499-739D27D8DFE4}"/>
                </a:ext>
              </a:extLst>
            </p:cNvPr>
            <p:cNvSpPr/>
            <p:nvPr/>
          </p:nvSpPr>
          <p:spPr>
            <a:xfrm>
              <a:off x="561860" y="2448124"/>
              <a:ext cx="1002535" cy="6313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169FFB42-FBDF-3CFA-E4AE-C49474F59D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31"/>
            <a:stretch>
              <a:fillRect/>
            </a:stretch>
          </p:blipFill>
          <p:spPr bwMode="auto">
            <a:xfrm>
              <a:off x="731575" y="2448124"/>
              <a:ext cx="648850" cy="63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46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44588-E7F8-4440-5BA5-50FBD54A2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modeling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5ED4F-E9D0-4B7B-1880-CC7EF553B2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F427D-AB26-94A9-B099-23FB52220BC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13047-8689-9A21-BCEE-61717ABC4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1">
                <a:extLst>
                  <a:ext uri="{FF2B5EF4-FFF2-40B4-BE49-F238E27FC236}">
                    <a16:creationId xmlns:a16="http://schemas.microsoft.com/office/drawing/2014/main" id="{CE8E264F-6270-E03B-36D4-0CF6CE66E953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10080000" cy="4808590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/>
              </a:p>
              <a:p>
                <a:pPr marL="0" indent="0">
                  <a:buNone/>
                </a:pPr>
                <a:endParaRPr lang="en-US" sz="280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/>
                  <a:t>Known:</a:t>
                </a:r>
              </a:p>
              <a:p>
                <a:pPr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Training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train</m:t>
                        </m:r>
                      </m:sub>
                    </m:sSub>
                  </m:oMath>
                </a14:m>
                <a:endParaRPr lang="en-US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Training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train</m:t>
                        </m:r>
                      </m:sub>
                    </m:sSub>
                    <m: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train</m:t>
                            </m:r>
                          </m:sub>
                        </m:sSub>
                      </m:e>
                    </m:d>
                  </m:oMath>
                </a14:m>
                <a:endParaRPr lang="de-DE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>
                    <a:solidFill>
                      <a:srgbClr val="FF0000"/>
                    </a:solidFill>
                    <a:ea typeface="Calibri"/>
                    <a:cs typeface="Calibri"/>
                  </a:rPr>
                  <a:t>Unknown:</a:t>
                </a:r>
                <a:endParaRPr lang="en-US">
                  <a:ea typeface="Calibri"/>
                  <a:cs typeface="Calibri"/>
                </a:endParaRPr>
              </a:p>
              <a:p>
                <a:pPr lvl="1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de-DE">
                    <a:cs typeface="Calibri"/>
                  </a:rPr>
                  <a:t>inexpensive </a:t>
                </a:r>
                <a:r>
                  <a:rPr lang="de-DE" err="1">
                    <a:cs typeface="Calibri"/>
                  </a:rPr>
                  <a:t>approximation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>
                    <a:cs typeface="Calibri"/>
                  </a:rPr>
                  <a:t> </a:t>
                </a:r>
                <a:r>
                  <a:rPr lang="de-DE" err="1">
                    <a:cs typeface="Calibri"/>
                  </a:rPr>
                  <a:t>to</a:t>
                </a:r>
                <a:r>
                  <a:rPr lang="de-DE">
                    <a:cs typeface="Calibri"/>
                  </a:rPr>
                  <a:t> </a:t>
                </a:r>
                <a:r>
                  <a:rPr lang="de-DE" err="1">
                    <a:cs typeface="Calibri"/>
                  </a:rPr>
                  <a:t>the</a:t>
                </a:r>
                <a:br>
                  <a:rPr lang="de-DE">
                    <a:cs typeface="Calibri"/>
                  </a:rPr>
                </a:br>
                <a:r>
                  <a:rPr lang="de-DE" err="1">
                    <a:cs typeface="Calibri"/>
                  </a:rPr>
                  <a:t>computational</a:t>
                </a:r>
                <a:r>
                  <a:rPr lang="de-DE">
                    <a:cs typeface="Calibri"/>
                  </a:rPr>
                  <a:t> </a:t>
                </a:r>
                <a:r>
                  <a:rPr lang="de-DE" err="1">
                    <a:cs typeface="Calibri"/>
                  </a:rPr>
                  <a:t>model</a:t>
                </a:r>
                <a:r>
                  <a:rPr lang="de-DE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7" name="Textplatzhalter 1">
                <a:extLst>
                  <a:ext uri="{FF2B5EF4-FFF2-40B4-BE49-F238E27FC236}">
                    <a16:creationId xmlns:a16="http://schemas.microsoft.com/office/drawing/2014/main" id="{CE8E264F-6270-E03B-36D4-0CF6CE66E9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10080000" cy="4808590"/>
              </a:xfrm>
              <a:blipFill>
                <a:blip r:embed="rId2"/>
                <a:stretch>
                  <a:fillRect l="-15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65">
            <a:extLst>
              <a:ext uri="{FF2B5EF4-FFF2-40B4-BE49-F238E27FC236}">
                <a16:creationId xmlns:a16="http://schemas.microsoft.com/office/drawing/2014/main" id="{2D9576ED-7C0B-11A6-238D-C94793A0BCCF}"/>
              </a:ext>
            </a:extLst>
          </p:cNvPr>
          <p:cNvGrpSpPr/>
          <p:nvPr/>
        </p:nvGrpSpPr>
        <p:grpSpPr>
          <a:xfrm>
            <a:off x="6096000" y="2943234"/>
            <a:ext cx="5283361" cy="2648506"/>
            <a:chOff x="6109817" y="2953509"/>
            <a:chExt cx="5283361" cy="2648506"/>
          </a:xfrm>
        </p:grpSpPr>
        <p:grpSp>
          <p:nvGrpSpPr>
            <p:cNvPr id="9" name="Gruppieren 56">
              <a:extLst>
                <a:ext uri="{FF2B5EF4-FFF2-40B4-BE49-F238E27FC236}">
                  <a16:creationId xmlns:a16="http://schemas.microsoft.com/office/drawing/2014/main" id="{E17834A2-6E6F-16A3-7E90-EA0793E632FE}"/>
                </a:ext>
              </a:extLst>
            </p:cNvPr>
            <p:cNvGrpSpPr/>
            <p:nvPr/>
          </p:nvGrpSpPr>
          <p:grpSpPr>
            <a:xfrm>
              <a:off x="6109817" y="2953509"/>
              <a:ext cx="5283361" cy="2648506"/>
              <a:chOff x="6105055" y="2951921"/>
              <a:chExt cx="5283361" cy="2648506"/>
            </a:xfrm>
          </p:grpSpPr>
          <p:grpSp>
            <p:nvGrpSpPr>
              <p:cNvPr id="17" name="Gruppieren 50">
                <a:extLst>
                  <a:ext uri="{FF2B5EF4-FFF2-40B4-BE49-F238E27FC236}">
                    <a16:creationId xmlns:a16="http://schemas.microsoft.com/office/drawing/2014/main" id="{55105819-92A2-716B-2B84-A67DDB51B7E3}"/>
                  </a:ext>
                </a:extLst>
              </p:cNvPr>
              <p:cNvGrpSpPr/>
              <p:nvPr/>
            </p:nvGrpSpPr>
            <p:grpSpPr>
              <a:xfrm>
                <a:off x="6105055" y="2951921"/>
                <a:ext cx="5283361" cy="2648506"/>
                <a:chOff x="6105055" y="2479481"/>
                <a:chExt cx="5283361" cy="2648506"/>
              </a:xfrm>
            </p:grpSpPr>
            <p:grpSp>
              <p:nvGrpSpPr>
                <p:cNvPr id="22" name="Gruppieren 49">
                  <a:extLst>
                    <a:ext uri="{FF2B5EF4-FFF2-40B4-BE49-F238E27FC236}">
                      <a16:creationId xmlns:a16="http://schemas.microsoft.com/office/drawing/2014/main" id="{142A9AC6-FB08-325D-B83F-95910129E129}"/>
                    </a:ext>
                  </a:extLst>
                </p:cNvPr>
                <p:cNvGrpSpPr/>
                <p:nvPr/>
              </p:nvGrpSpPr>
              <p:grpSpPr>
                <a:xfrm>
                  <a:off x="6105055" y="2479481"/>
                  <a:ext cx="5283361" cy="1967805"/>
                  <a:chOff x="6105055" y="2479481"/>
                  <a:chExt cx="5283361" cy="1967805"/>
                </a:xfrm>
              </p:grpSpPr>
              <p:grpSp>
                <p:nvGrpSpPr>
                  <p:cNvPr id="25" name="Gruppieren 7">
                    <a:extLst>
                      <a:ext uri="{FF2B5EF4-FFF2-40B4-BE49-F238E27FC236}">
                        <a16:creationId xmlns:a16="http://schemas.microsoft.com/office/drawing/2014/main" id="{748999EE-0A1E-CF3C-FBBB-0B7DA6D024F5}"/>
                      </a:ext>
                    </a:extLst>
                  </p:cNvPr>
                  <p:cNvGrpSpPr/>
                  <p:nvPr/>
                </p:nvGrpSpPr>
                <p:grpSpPr>
                  <a:xfrm>
                    <a:off x="6105055" y="2479481"/>
                    <a:ext cx="5283361" cy="1967805"/>
                    <a:chOff x="6492253" y="3476460"/>
                    <a:chExt cx="5283361" cy="196780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9" name="Textfeld 9">
                          <a:extLst>
                            <a:ext uri="{FF2B5EF4-FFF2-40B4-BE49-F238E27FC236}">
                              <a16:creationId xmlns:a16="http://schemas.microsoft.com/office/drawing/2014/main" id="{DE3123A6-342B-7F76-E0DC-89EF7D4A9BE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850231" y="4203138"/>
                          <a:ext cx="857954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de-DE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14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400">
                            <a:solidFill>
                              <a:schemeClr val="tx2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Textfeld 9">
                          <a:extLst>
                            <a:ext uri="{FF2B5EF4-FFF2-40B4-BE49-F238E27FC236}">
                              <a16:creationId xmlns:a16="http://schemas.microsoft.com/office/drawing/2014/main" id="{5A51CC5C-7B39-C764-3A78-98EDF88C4A9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850231" y="4203138"/>
                          <a:ext cx="857954" cy="307777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588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grpSp>
                  <p:nvGrpSpPr>
                    <p:cNvPr id="30" name="Gruppieren 10">
                      <a:extLst>
                        <a:ext uri="{FF2B5EF4-FFF2-40B4-BE49-F238E27FC236}">
                          <a16:creationId xmlns:a16="http://schemas.microsoft.com/office/drawing/2014/main" id="{7EF14DD2-9CD6-A99A-0931-6965979948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2253" y="3476460"/>
                      <a:ext cx="5283361" cy="1967805"/>
                      <a:chOff x="6492253" y="3476460"/>
                      <a:chExt cx="5283361" cy="1967805"/>
                    </a:xfrm>
                  </p:grpSpPr>
                  <p:grpSp>
                    <p:nvGrpSpPr>
                      <p:cNvPr id="31" name="Gruppieren 11">
                        <a:extLst>
                          <a:ext uri="{FF2B5EF4-FFF2-40B4-BE49-F238E27FC236}">
                            <a16:creationId xmlns:a16="http://schemas.microsoft.com/office/drawing/2014/main" id="{F0F5E7E9-241A-C33E-E117-6AE308B8BA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92253" y="3788343"/>
                        <a:ext cx="5283361" cy="1655922"/>
                        <a:chOff x="6492253" y="3788343"/>
                        <a:chExt cx="5283361" cy="1655922"/>
                      </a:xfrm>
                    </p:grpSpPr>
                    <p:grpSp>
                      <p:nvGrpSpPr>
                        <p:cNvPr id="33" name="Gruppieren 26">
                          <a:extLst>
                            <a:ext uri="{FF2B5EF4-FFF2-40B4-BE49-F238E27FC236}">
                              <a16:creationId xmlns:a16="http://schemas.microsoft.com/office/drawing/2014/main" id="{E9F2D0DA-AC5A-CB8F-A02B-B93DEE2D0233}"/>
                            </a:ext>
                          </a:extLst>
                        </p:cNvPr>
                        <p:cNvGrpSpPr>
                          <a:grpSpLocks noChangeAspect="1"/>
                        </p:cNvGrpSpPr>
                        <p:nvPr/>
                      </p:nvGrpSpPr>
                      <p:grpSpPr>
                        <a:xfrm>
                          <a:off x="6492253" y="3788343"/>
                          <a:ext cx="5283361" cy="1655922"/>
                          <a:chOff x="6483720" y="3026342"/>
                          <a:chExt cx="4193459" cy="1148082"/>
                        </a:xfrm>
                      </p:grpSpPr>
                      <p:sp>
                        <p:nvSpPr>
                          <p:cNvPr id="35" name="TextBox 10">
                            <a:extLst>
                              <a:ext uri="{FF2B5EF4-FFF2-40B4-BE49-F238E27FC236}">
                                <a16:creationId xmlns:a16="http://schemas.microsoft.com/office/drawing/2014/main" id="{4D46242A-AF7E-147B-D17C-490932A2D529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9651144" y="3026343"/>
                            <a:ext cx="1026035" cy="1148081"/>
                          </a:xfrm>
                          <a:prstGeom prst="rect">
                            <a:avLst/>
                          </a:prstGeom>
                          <a:noFill/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r>
                              <a:rPr lang="en-US"/>
                              <a:t>Outputs</a:t>
                            </a:r>
                          </a:p>
                        </p:txBody>
                      </p:sp>
                      <p:grpSp>
                        <p:nvGrpSpPr>
                          <p:cNvPr id="36" name="Group 39">
                            <a:extLst>
                              <a:ext uri="{FF2B5EF4-FFF2-40B4-BE49-F238E27FC236}">
                                <a16:creationId xmlns:a16="http://schemas.microsoft.com/office/drawing/2014/main" id="{36093E5F-E603-2EFA-344F-F379D6348AE0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9778864" y="3372604"/>
                            <a:ext cx="850200" cy="758658"/>
                            <a:chOff x="9808420" y="3373170"/>
                            <a:chExt cx="1591413" cy="1801419"/>
                          </a:xfrm>
                        </p:grpSpPr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1" name="TextBox 23">
                                  <a:extLst>
                                    <a:ext uri="{FF2B5EF4-FFF2-40B4-BE49-F238E27FC236}">
                                      <a16:creationId xmlns:a16="http://schemas.microsoft.com/office/drawing/2014/main" id="{83CFCDDF-9C38-EFB3-AB66-BBCCCAD9131A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 bwMode="auto">
                                <a:xfrm>
                                  <a:off x="9827453" y="4718572"/>
                                  <a:ext cx="1448668" cy="45601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>
                                  <a:defPPr>
                                    <a:defRPr lang="de-DE"/>
                                  </a:defPPr>
                                  <a:lvl1pPr marL="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1pPr>
                                  <a:lvl2pPr marL="4572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2pPr>
                                  <a:lvl3pPr marL="9144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3pPr>
                                  <a:lvl4pPr marL="13716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4pPr>
                                  <a:lvl5pPr marL="18288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5pPr>
                                  <a:lvl6pPr marL="22860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6pPr>
                                  <a:lvl7pPr marL="27432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7pPr>
                                  <a:lvl8pPr marL="32004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8pPr>
                                  <a:lvl9pPr marL="36576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9pPr>
                                </a:lstStyle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r>
                                          <a:rPr lang="de-DE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oMath>
                                    </m:oMathPara>
                                  </a14:m>
                                  <a:endParaRPr lang="en-US" sz="1400"/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3" name="TextBox 23">
                                  <a:extLst>
                                    <a:ext uri="{FF2B5EF4-FFF2-40B4-BE49-F238E27FC236}">
                                      <a16:creationId xmlns:a16="http://schemas.microsoft.com/office/drawing/2014/main" id="{1CA144C3-2E2B-D79C-DF33-721F89BF5B71}"/>
                                    </a:ext>
                                  </a:extLst>
                                </p:cNvPr>
                                <p:cNvSpPr txBox="1"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 bwMode="auto">
                                <a:xfrm>
                                  <a:off x="9827453" y="4718572"/>
                                  <a:ext cx="1448668" cy="456017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5"/>
                                  <a:stretch>
                                    <a:fillRect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p:cxnSp>
                          <p:nvCxnSpPr>
                            <p:cNvPr id="42" name="Straight Arrow Connector 41">
                              <a:extLst>
                                <a:ext uri="{FF2B5EF4-FFF2-40B4-BE49-F238E27FC236}">
                                  <a16:creationId xmlns:a16="http://schemas.microsoft.com/office/drawing/2014/main" id="{F4141664-C5D4-8EC8-6550-7442339DBE7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808420" y="4761097"/>
                              <a:ext cx="1448668" cy="227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43" name="TextBox 21">
                                  <a:extLst>
                                    <a:ext uri="{FF2B5EF4-FFF2-40B4-BE49-F238E27FC236}">
                                      <a16:creationId xmlns:a16="http://schemas.microsoft.com/office/drawing/2014/main" id="{D9F5599C-1EDD-2B8B-5E8A-71A214B540AE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 bwMode="auto">
                                <a:xfrm>
                                  <a:off x="9834272" y="4159793"/>
                                  <a:ext cx="1565561" cy="49848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  <a:prstTxWarp prst="textNoShape">
                                    <a:avLst/>
                                  </a:prstTxWarp>
                                  <a:spAutoFit/>
                                </a:bodyPr>
                                <a:lstStyle>
                                  <a:defPPr>
                                    <a:defRPr lang="de-DE"/>
                                  </a:defPPr>
                                  <a:lvl1pPr marL="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1pPr>
                                  <a:lvl2pPr marL="4572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2pPr>
                                  <a:lvl3pPr marL="9144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3pPr>
                                  <a:lvl4pPr marL="13716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4pPr>
                                  <a:lvl5pPr marL="18288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5pPr>
                                  <a:lvl6pPr marL="22860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6pPr>
                                  <a:lvl7pPr marL="27432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7pPr>
                                  <a:lvl8pPr marL="32004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8pPr>
                                  <a:lvl9pPr marL="3657600" algn="l" defTabSz="914400" rtl="0" eaLnBrk="1" latinLnBrk="0" hangingPunct="1">
                                    <a:defRPr sz="1800" kern="120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defRPr>
                                  </a:lvl9pPr>
                                </a:lstStyle>
                                <a:p>
                                  <a:pPr algn="ctr"/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b>
                                          <m:sSubPr>
                                            <m:ctrlPr>
                                              <a:rPr lang="de-DE" sz="1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400" b="0" i="1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400" b="0" i="0" smtClean="0">
                                                <a:solidFill>
                                                  <a:schemeClr val="accent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train</m:t>
                                            </m:r>
                                          </m:sub>
                                        </m:sSub>
                                      </m:oMath>
                                    </m:oMathPara>
                                  </a14:m>
                                  <a:endParaRPr lang="en-US" sz="1400" baseline="-25000">
                                    <a:solidFill>
                                      <a:schemeClr val="accent1"/>
                                    </a:solidFill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31" name="TextBox 21">
                                  <a:extLst>
                                    <a:ext uri="{FF2B5EF4-FFF2-40B4-BE49-F238E27FC236}">
                                      <a16:creationId xmlns:a16="http://schemas.microsoft.com/office/drawing/2014/main" id="{026E5343-58E8-540B-21AF-97CEE998B06F}"/>
                                    </a:ext>
                                  </a:extLst>
                                </p:cNvPr>
                                <p:cNvSpPr txBox="1"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 bwMode="auto">
                                <a:xfrm>
                                  <a:off x="9834272" y="4159793"/>
                                  <a:ext cx="1565561" cy="498481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6"/>
                                  <a:stretch>
                                    <a:fillRect b="-4000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p:cxnSp>
                          <p:nvCxnSpPr>
                            <p:cNvPr id="44" name="Straight Arrow Connector 43">
                              <a:extLst>
                                <a:ext uri="{FF2B5EF4-FFF2-40B4-BE49-F238E27FC236}">
                                  <a16:creationId xmlns:a16="http://schemas.microsoft.com/office/drawing/2014/main" id="{1E3F3D9A-53D3-2FBF-14DC-29DDD278F1E4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V="1">
                              <a:off x="9815221" y="3373170"/>
                              <a:ext cx="6310" cy="1383395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45" name="Multiplication Sign 45">
                              <a:extLst>
                                <a:ext uri="{FF2B5EF4-FFF2-40B4-BE49-F238E27FC236}">
                                  <a16:creationId xmlns:a16="http://schemas.microsoft.com/office/drawing/2014/main" id="{605B2B7D-7F69-734C-F562-D7DDBF699846}"/>
                                </a:ext>
                              </a:extLst>
                            </p:cNvPr>
                            <p:cNvSpPr/>
                            <p:nvPr/>
                          </p:nvSpPr>
                          <p:spPr bwMode="auto">
                            <a:xfrm>
                              <a:off x="9895945" y="4490077"/>
                              <a:ext cx="139424" cy="142188"/>
                            </a:xfrm>
                            <a:prstGeom prst="mathMultiply">
                              <a:avLst/>
                            </a:prstGeom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de-DE"/>
                              </a:defPPr>
                              <a:lvl1pPr marL="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6" name="Multiplication Sign 47">
                              <a:extLst>
                                <a:ext uri="{FF2B5EF4-FFF2-40B4-BE49-F238E27FC236}">
                                  <a16:creationId xmlns:a16="http://schemas.microsoft.com/office/drawing/2014/main" id="{623942AA-89C1-911C-8AF6-9A877F485410}"/>
                                </a:ext>
                              </a:extLst>
                            </p:cNvPr>
                            <p:cNvSpPr/>
                            <p:nvPr/>
                          </p:nvSpPr>
                          <p:spPr bwMode="auto">
                            <a:xfrm>
                              <a:off x="10077516" y="4332319"/>
                              <a:ext cx="139424" cy="142188"/>
                            </a:xfrm>
                            <a:prstGeom prst="mathMultiply">
                              <a:avLst/>
                            </a:prstGeom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de-DE"/>
                              </a:defPPr>
                              <a:lvl1pPr marL="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7" name="Multiplication Sign 50">
                              <a:extLst>
                                <a:ext uri="{FF2B5EF4-FFF2-40B4-BE49-F238E27FC236}">
                                  <a16:creationId xmlns:a16="http://schemas.microsoft.com/office/drawing/2014/main" id="{4B92CC18-95E7-EB7B-D7CF-8E72B9152BD3}"/>
                                </a:ext>
                              </a:extLst>
                            </p:cNvPr>
                            <p:cNvSpPr/>
                            <p:nvPr/>
                          </p:nvSpPr>
                          <p:spPr bwMode="auto">
                            <a:xfrm>
                              <a:off x="10114471" y="4501294"/>
                              <a:ext cx="139423" cy="142189"/>
                            </a:xfrm>
                            <a:prstGeom prst="mathMultiply">
                              <a:avLst/>
                            </a:prstGeom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>
                              <a:defPPr>
                                <a:defRPr lang="de-DE"/>
                              </a:defPPr>
                              <a:lvl1pPr marL="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algn="l" defTabSz="914400" rtl="0" eaLnBrk="1" latinLnBrk="0" hangingPunct="1">
                                <a:defRPr sz="1800" kern="1200">
                                  <a:solidFill>
                                    <a:schemeClr val="lt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sp>
                        <p:nvSpPr>
                          <p:cNvPr id="37" name="TextBox 6">
                            <a:extLst>
                              <a:ext uri="{FF2B5EF4-FFF2-40B4-BE49-F238E27FC236}">
                                <a16:creationId xmlns:a16="http://schemas.microsoft.com/office/drawing/2014/main" id="{65C6582F-3E75-6FC2-FDB8-E75E99415052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6483720" y="3026342"/>
                            <a:ext cx="1020804" cy="1148081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spAutoFit/>
                          </a:bodyPr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r>
                              <a:rPr lang="en-US"/>
                              <a:t>Inputs</a:t>
                            </a:r>
                          </a:p>
                          <a:p>
                            <a:pPr algn="ctr"/>
                            <a:endParaRPr lang="en-US"/>
                          </a:p>
                          <a:p>
                            <a:pPr algn="ctr"/>
                            <a:endParaRPr lang="en-US"/>
                          </a:p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Pfeil nach rechts 333">
                            <a:extLst>
                              <a:ext uri="{FF2B5EF4-FFF2-40B4-BE49-F238E27FC236}">
                                <a16:creationId xmlns:a16="http://schemas.microsoft.com/office/drawing/2014/main" id="{7FBAF325-1B52-C104-7C49-F486DE0F9EE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84177" y="3522953"/>
                            <a:ext cx="400986" cy="154858"/>
                          </a:xfrm>
                          <a:prstGeom prst="rightArrow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9" name="Pfeil nach rechts 334">
                            <a:extLst>
                              <a:ext uri="{FF2B5EF4-FFF2-40B4-BE49-F238E27FC236}">
                                <a16:creationId xmlns:a16="http://schemas.microsoft.com/office/drawing/2014/main" id="{476514B5-B866-D6DE-7A72-94A2EFA524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170503" y="3522953"/>
                            <a:ext cx="400986" cy="154858"/>
                          </a:xfrm>
                          <a:prstGeom prst="rightArrow">
                            <a:avLst/>
                          </a:prstGeom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TextBox 8">
                            <a:extLst>
                              <a:ext uri="{FF2B5EF4-FFF2-40B4-BE49-F238E27FC236}">
                                <a16:creationId xmlns:a16="http://schemas.microsoft.com/office/drawing/2014/main" id="{B80E5ED9-6DED-8CA2-CE32-1E802FA54633}"/>
                              </a:ext>
                            </a:extLst>
                          </p:cNvPr>
                          <p:cNvSpPr txBox="1"/>
                          <p:nvPr/>
                        </p:nvSpPr>
                        <p:spPr bwMode="auto">
                          <a:xfrm>
                            <a:off x="8063017" y="3026342"/>
                            <a:ext cx="1026036" cy="1148081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dk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r>
                              <a:rPr lang="en-US"/>
                              <a:t>Surrogate</a:t>
                            </a:r>
                          </a:p>
                          <a:p>
                            <a:pPr algn="ctr"/>
                            <a:endParaRPr lang="en-US"/>
                          </a:p>
                          <a:p>
                            <a:pPr algn="ctr"/>
                            <a:endParaRPr lang="en-US"/>
                          </a:p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34" name="TextBox 40">
                              <a:extLst>
                                <a:ext uri="{FF2B5EF4-FFF2-40B4-BE49-F238E27FC236}">
                                  <a16:creationId xmlns:a16="http://schemas.microsoft.com/office/drawing/2014/main" id="{AB429BEA-FE57-4BC2-C498-D1A7B6EFA16E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 bwMode="auto">
                            <a:xfrm>
                              <a:off x="8429712" y="4898880"/>
                              <a:ext cx="1431951" cy="53001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rot="0" spcFirstLastPara="0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spAutoFit/>
                            </a:bodyPr>
                            <a:lstStyle>
                              <a:defPPr>
                                <a:defRPr lang="de-DE"/>
                              </a:defPPr>
                              <a:lvl1pPr marL="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1pPr>
                              <a:lvl2pPr marL="457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2pPr>
                              <a:lvl3pPr marL="914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3pPr>
                              <a:lvl4pPr marL="1371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4pPr>
                              <a:lvl5pPr marL="18288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5pPr>
                              <a:lvl6pPr marL="22860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6pPr>
                              <a:lvl7pPr marL="27432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7pPr>
                              <a:lvl8pPr marL="32004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8pPr>
                              <a:lvl9pPr marL="3657600" algn="l" defTabSz="914400" rtl="0" eaLnBrk="1" latinLnBrk="0" hangingPunct="1">
                                <a:defRPr sz="1800" kern="1200">
                                  <a:solidFill>
                                    <a:schemeClr val="tx1"/>
                                  </a:solidFill>
                                  <a:latin typeface="+mn-lt"/>
                                  <a:ea typeface="+mn-ea"/>
                                  <a:cs typeface="+mn-cs"/>
                                </a:defRPr>
                              </a:lvl9pPr>
                            </a:lstStyle>
                            <a:p>
                              <a:pPr/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r>
                                      <m:rPr>
                                        <m:sty m:val="p"/>
                                      </m:rPr>
                                      <a:rPr lang="de-DE" sz="14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de-DE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acc>
                                      <m:accPr>
                                        <m:chr m:val="̃"/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ℳ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oMath>
                                </m:oMathPara>
                              </a14:m>
                              <a:endPara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endParaRPr>
                            </a:p>
                            <a:p>
                              <a:r>
                                <a:rPr lang="de-DE" sz="1400">
                                  <a:ea typeface="Cambria Math" panose="02040503050406030204" pitchFamily="18" charset="0"/>
                                </a:rPr>
                                <a:t>         </a:t>
                              </a:r>
                              <a14:m>
                                <m:oMath xmlns:m="http://schemas.openxmlformats.org/officeDocument/2006/math">
                                  <m:r>
                                    <a:rPr lang="de-DE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≈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  <m:d>
                                    <m:d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oMath>
                              </a14:m>
                              <a:endParaRPr lang="en-US" sz="1400" baseline="-25000"/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16" name="TextBox 40">
                              <a:extLst>
                                <a:ext uri="{FF2B5EF4-FFF2-40B4-BE49-F238E27FC236}">
                                  <a16:creationId xmlns:a16="http://schemas.microsoft.com/office/drawing/2014/main" id="{1ADF95DC-A224-057D-CC87-97DEDE476EE6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 bwMode="auto">
                            <a:xfrm>
                              <a:off x="8429712" y="4898880"/>
                              <a:ext cx="1431951" cy="530017"/>
                            </a:xfrm>
                            <a:prstGeom prst="rect">
                              <a:avLst/>
                            </a:prstGeom>
                            <a:blipFill>
                              <a:blip r:embed="rId7"/>
                              <a:stretch>
                                <a:fillRect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32" name="TextBox 54">
                        <a:extLst>
                          <a:ext uri="{FF2B5EF4-FFF2-40B4-BE49-F238E27FC236}">
                            <a16:creationId xmlns:a16="http://schemas.microsoft.com/office/drawing/2014/main" id="{9F1483BE-D405-11DD-97EF-3090BD50B2B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471778" y="3476460"/>
                        <a:ext cx="1313193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ctr"/>
                        <a:r>
                          <a:rPr lang="en-US" sz="1600">
                            <a:solidFill>
                              <a:srgbClr val="FF0000"/>
                            </a:solidFill>
                          </a:rPr>
                          <a:t>Unknown</a:t>
                        </a:r>
                        <a:endParaRPr lang="en-US" sz="1600"/>
                      </a:p>
                    </p:txBody>
                  </p:sp>
                </p:grpSp>
              </p:grpSp>
              <p:grpSp>
                <p:nvGrpSpPr>
                  <p:cNvPr id="26" name="Gruppieren 46">
                    <a:extLst>
                      <a:ext uri="{FF2B5EF4-FFF2-40B4-BE49-F238E27FC236}">
                        <a16:creationId xmlns:a16="http://schemas.microsoft.com/office/drawing/2014/main" id="{E7158814-645B-7D8E-F2EB-EEF5C83895D8}"/>
                      </a:ext>
                    </a:extLst>
                  </p:cNvPr>
                  <p:cNvGrpSpPr/>
                  <p:nvPr/>
                </p:nvGrpSpPr>
                <p:grpSpPr>
                  <a:xfrm>
                    <a:off x="10273202" y="3477630"/>
                    <a:ext cx="932427" cy="630638"/>
                    <a:chOff x="8264956" y="3186419"/>
                    <a:chExt cx="1107774" cy="648530"/>
                  </a:xfrm>
                </p:grpSpPr>
                <p:pic>
                  <p:nvPicPr>
                    <p:cNvPr id="27" name="Grafik 44">
                      <a:extLst>
                        <a:ext uri="{FF2B5EF4-FFF2-40B4-BE49-F238E27FC236}">
                          <a16:creationId xmlns:a16="http://schemas.microsoft.com/office/drawing/2014/main" id="{1BF1C2F8-7946-6010-C43D-620ADD78C2F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rcRect l="12883" t="8511" r="6904" b="34778"/>
                    <a:stretch/>
                  </p:blipFill>
                  <p:spPr>
                    <a:xfrm>
                      <a:off x="8264956" y="3186419"/>
                      <a:ext cx="1107774" cy="60107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8" name="Rechteck 45">
                      <a:extLst>
                        <a:ext uri="{FF2B5EF4-FFF2-40B4-BE49-F238E27FC236}">
                          <a16:creationId xmlns:a16="http://schemas.microsoft.com/office/drawing/2014/main" id="{218CFF11-DF91-F7BA-F094-F5ABC5847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13430" y="3582766"/>
                      <a:ext cx="768854" cy="25218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</p:grpSp>
            <p:sp>
              <p:nvSpPr>
                <p:cNvPr id="23" name="180-Grad-Pfeil 366">
                  <a:extLst>
                    <a:ext uri="{FF2B5EF4-FFF2-40B4-BE49-F238E27FC236}">
                      <a16:creationId xmlns:a16="http://schemas.microsoft.com/office/drawing/2014/main" id="{F68F80AA-5C9F-F48C-4402-97AD26C838A3}"/>
                    </a:ext>
                  </a:extLst>
                </p:cNvPr>
                <p:cNvSpPr/>
                <p:nvPr/>
              </p:nvSpPr>
              <p:spPr>
                <a:xfrm rot="10800000">
                  <a:off x="8674169" y="4513732"/>
                  <a:ext cx="2109945" cy="289155"/>
                </a:xfrm>
                <a:prstGeom prst="uturnArrow">
                  <a:avLst>
                    <a:gd name="adj1" fmla="val 25000"/>
                    <a:gd name="adj2" fmla="val 25000"/>
                    <a:gd name="adj3" fmla="val 25000"/>
                    <a:gd name="adj4" fmla="val 43750"/>
                    <a:gd name="adj5" fmla="val 9548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TextBox 54">
                  <a:extLst>
                    <a:ext uri="{FF2B5EF4-FFF2-40B4-BE49-F238E27FC236}">
                      <a16:creationId xmlns:a16="http://schemas.microsoft.com/office/drawing/2014/main" id="{B7892526-8288-A08D-B3CB-7F956E05F8A2}"/>
                    </a:ext>
                  </a:extLst>
                </p:cNvPr>
                <p:cNvSpPr txBox="1"/>
                <p:nvPr/>
              </p:nvSpPr>
              <p:spPr>
                <a:xfrm>
                  <a:off x="9049254" y="4789433"/>
                  <a:ext cx="1313193" cy="33855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chemeClr val="accent1"/>
                      </a:solidFill>
                    </a:rPr>
                    <a:t>Train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21">
                    <a:extLst>
                      <a:ext uri="{FF2B5EF4-FFF2-40B4-BE49-F238E27FC236}">
                        <a16:creationId xmlns:a16="http://schemas.microsoft.com/office/drawing/2014/main" id="{E688E1DC-2C51-E685-D008-C02B9CD7F1A7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10271798" y="4203107"/>
                    <a:ext cx="1053769" cy="302840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train</m:t>
                              </m:r>
                            </m:sub>
                          </m:sSub>
                        </m:oMath>
                      </m:oMathPara>
                    </a14:m>
                    <a:endParaRPr lang="en-US" sz="1400" baseline="-2500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TextBox 21">
                    <a:extLst>
                      <a:ext uri="{FF2B5EF4-FFF2-40B4-BE49-F238E27FC236}">
                        <a16:creationId xmlns:a16="http://schemas.microsoft.com/office/drawing/2014/main" id="{1CF15BA2-31FC-A6C0-103A-3DF7062AAC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271798" y="4203107"/>
                    <a:ext cx="1053769" cy="30284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Multiplication Sign 48">
                <a:extLst>
                  <a:ext uri="{FF2B5EF4-FFF2-40B4-BE49-F238E27FC236}">
                    <a16:creationId xmlns:a16="http://schemas.microsoft.com/office/drawing/2014/main" id="{9AD9A505-9411-FD82-D665-7E7A2DEF8137}"/>
                  </a:ext>
                </a:extLst>
              </p:cNvPr>
              <p:cNvSpPr/>
              <p:nvPr/>
            </p:nvSpPr>
            <p:spPr bwMode="auto">
              <a:xfrm>
                <a:off x="10523149" y="4035359"/>
                <a:ext cx="171424" cy="153367"/>
              </a:xfrm>
              <a:prstGeom prst="mathMultiply">
                <a:avLst>
                  <a:gd name="adj1" fmla="val 1627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" name="Multiplication Sign 48">
                <a:extLst>
                  <a:ext uri="{FF2B5EF4-FFF2-40B4-BE49-F238E27FC236}">
                    <a16:creationId xmlns:a16="http://schemas.microsoft.com/office/drawing/2014/main" id="{B74AD5A2-CE67-85D0-9757-4AD6E64B6B80}"/>
                  </a:ext>
                </a:extLst>
              </p:cNvPr>
              <p:cNvSpPr/>
              <p:nvPr/>
            </p:nvSpPr>
            <p:spPr bwMode="auto">
              <a:xfrm>
                <a:off x="10943553" y="4150349"/>
                <a:ext cx="171424" cy="153367"/>
              </a:xfrm>
              <a:prstGeom prst="mathMultiply">
                <a:avLst>
                  <a:gd name="adj1" fmla="val 1627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1" name="Multiplication Sign 48">
                <a:extLst>
                  <a:ext uri="{FF2B5EF4-FFF2-40B4-BE49-F238E27FC236}">
                    <a16:creationId xmlns:a16="http://schemas.microsoft.com/office/drawing/2014/main" id="{D6B3825C-8080-24FA-1CEF-97F5D763ABD0}"/>
                  </a:ext>
                </a:extLst>
              </p:cNvPr>
              <p:cNvSpPr/>
              <p:nvPr/>
            </p:nvSpPr>
            <p:spPr bwMode="auto">
              <a:xfrm>
                <a:off x="10284490" y="4273881"/>
                <a:ext cx="171424" cy="153367"/>
              </a:xfrm>
              <a:prstGeom prst="mathMultiply">
                <a:avLst>
                  <a:gd name="adj1" fmla="val 1627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21">
                  <a:extLst>
                    <a:ext uri="{FF2B5EF4-FFF2-40B4-BE49-F238E27FC236}">
                      <a16:creationId xmlns:a16="http://schemas.microsoft.com/office/drawing/2014/main" id="{EB49921A-EB1F-7281-C7FB-B7342C1ED60D}"/>
                    </a:ext>
                  </a:extLst>
                </p:cNvPr>
                <p:cNvSpPr txBox="1"/>
                <p:nvPr/>
              </p:nvSpPr>
              <p:spPr bwMode="auto">
                <a:xfrm>
                  <a:off x="10350036" y="3707989"/>
                  <a:ext cx="1025387" cy="25941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rot="0" spcFirstLastPara="0" vert="horz" wrap="square" lIns="91440" tIns="45720" rIns="91440" bIns="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>
                            <a:solidFill>
                              <a:srgbClr val="8683C3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1400" i="1">
                            <a:solidFill>
                              <a:srgbClr val="8683C3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̃"/>
                            <m:ctrlPr>
                              <a:rPr lang="en-US" sz="1400" i="1">
                                <a:solidFill>
                                  <a:srgbClr val="8683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rgbClr val="8683C3"/>
                                </a:solidFill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</m:acc>
                        <m:d>
                          <m:dPr>
                            <m:ctrlPr>
                              <a:rPr lang="en-US" sz="1400" i="1">
                                <a:solidFill>
                                  <a:srgbClr val="8683C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solidFill>
                                  <a:srgbClr val="8683C3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oMath>
                    </m:oMathPara>
                  </a14:m>
                  <a:endParaRPr lang="en-US" sz="1400" i="1">
                    <a:solidFill>
                      <a:srgbClr val="8683C3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TextBox 21">
                  <a:extLst>
                    <a:ext uri="{FF2B5EF4-FFF2-40B4-BE49-F238E27FC236}">
                      <a16:creationId xmlns:a16="http://schemas.microsoft.com/office/drawing/2014/main" id="{E0319E2A-16A7-C675-5789-2129DC8E4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350036" y="3707989"/>
                  <a:ext cx="1025387" cy="259417"/>
                </a:xfrm>
                <a:prstGeom prst="rect">
                  <a:avLst/>
                </a:prstGeom>
                <a:blipFill>
                  <a:blip r:embed="rId10"/>
                  <a:stretch>
                    <a:fillRect b="-2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23">
                  <a:extLst>
                    <a:ext uri="{FF2B5EF4-FFF2-40B4-BE49-F238E27FC236}">
                      <a16:creationId xmlns:a16="http://schemas.microsoft.com/office/drawing/2014/main" id="{3E82164B-67F8-3A13-EF20-6468CC74151D}"/>
                    </a:ext>
                  </a:extLst>
                </p:cNvPr>
                <p:cNvSpPr txBox="1"/>
                <p:nvPr/>
              </p:nvSpPr>
              <p:spPr bwMode="auto">
                <a:xfrm>
                  <a:off x="6265330" y="4319465"/>
                  <a:ext cx="975090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de-DE" sz="1200">
                      <a:ea typeface="Cambria Math" panose="02040503050406030204" pitchFamily="18" charset="0"/>
                    </a:rPr>
                    <a:t>Parameter</a:t>
                  </a:r>
                  <a:br>
                    <a:rPr lang="de-DE" sz="1200">
                      <a:ea typeface="Cambria Math" panose="02040503050406030204" pitchFamily="18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60" name="TextBox 23">
                  <a:extLst>
                    <a:ext uri="{FF2B5EF4-FFF2-40B4-BE49-F238E27FC236}">
                      <a16:creationId xmlns:a16="http://schemas.microsoft.com/office/drawing/2014/main" id="{2E07A5BC-ACBD-DB59-34E3-E2915675F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65330" y="4319465"/>
                  <a:ext cx="975090" cy="276999"/>
                </a:xfrm>
                <a:prstGeom prst="rect">
                  <a:avLst/>
                </a:prstGeom>
                <a:blipFill>
                  <a:blip r:embed="rId11"/>
                  <a:stretch>
                    <a:fillRect t="-2222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41">
              <a:extLst>
                <a:ext uri="{FF2B5EF4-FFF2-40B4-BE49-F238E27FC236}">
                  <a16:creationId xmlns:a16="http://schemas.microsoft.com/office/drawing/2014/main" id="{1EFB8829-0E77-80D2-FED5-38E486FA0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5906" y="4224365"/>
              <a:ext cx="975090" cy="13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21">
                  <a:extLst>
                    <a:ext uri="{FF2B5EF4-FFF2-40B4-BE49-F238E27FC236}">
                      <a16:creationId xmlns:a16="http://schemas.microsoft.com/office/drawing/2014/main" id="{1033CDB2-72EF-0AE5-D563-37B1BEF070D2}"/>
                    </a:ext>
                  </a:extLst>
                </p:cNvPr>
                <p:cNvSpPr txBox="1"/>
                <p:nvPr/>
              </p:nvSpPr>
              <p:spPr bwMode="auto">
                <a:xfrm>
                  <a:off x="6252771" y="3801699"/>
                  <a:ext cx="1053769" cy="302840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400" b="0" i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train</m:t>
                            </m:r>
                          </m:sub>
                        </m:sSub>
                      </m:oMath>
                    </m:oMathPara>
                  </a14:m>
                  <a:endParaRPr lang="en-US" sz="1400" baseline="-250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21">
                  <a:extLst>
                    <a:ext uri="{FF2B5EF4-FFF2-40B4-BE49-F238E27FC236}">
                      <a16:creationId xmlns:a16="http://schemas.microsoft.com/office/drawing/2014/main" id="{7E357B01-992A-A708-0A42-3D26A08603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52771" y="3801699"/>
                  <a:ext cx="1053769" cy="30284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Multiplication Sign 48">
              <a:extLst>
                <a:ext uri="{FF2B5EF4-FFF2-40B4-BE49-F238E27FC236}">
                  <a16:creationId xmlns:a16="http://schemas.microsoft.com/office/drawing/2014/main" id="{59401F30-656F-B070-1922-A5D0C807B35F}"/>
                </a:ext>
              </a:extLst>
            </p:cNvPr>
            <p:cNvSpPr/>
            <p:nvPr/>
          </p:nvSpPr>
          <p:spPr bwMode="auto">
            <a:xfrm>
              <a:off x="6541150" y="4150129"/>
              <a:ext cx="171424" cy="153367"/>
            </a:xfrm>
            <a:prstGeom prst="mathMultiply">
              <a:avLst>
                <a:gd name="adj1" fmla="val 162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Multiplication Sign 48">
              <a:extLst>
                <a:ext uri="{FF2B5EF4-FFF2-40B4-BE49-F238E27FC236}">
                  <a16:creationId xmlns:a16="http://schemas.microsoft.com/office/drawing/2014/main" id="{34438743-781C-81B1-38C6-CDFB84F8AE6D}"/>
                </a:ext>
              </a:extLst>
            </p:cNvPr>
            <p:cNvSpPr/>
            <p:nvPr/>
          </p:nvSpPr>
          <p:spPr bwMode="auto">
            <a:xfrm>
              <a:off x="6961554" y="4144481"/>
              <a:ext cx="171424" cy="153367"/>
            </a:xfrm>
            <a:prstGeom prst="mathMultiply">
              <a:avLst>
                <a:gd name="adj1" fmla="val 162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Multiplication Sign 48">
              <a:extLst>
                <a:ext uri="{FF2B5EF4-FFF2-40B4-BE49-F238E27FC236}">
                  <a16:creationId xmlns:a16="http://schemas.microsoft.com/office/drawing/2014/main" id="{9EFFC84C-73A8-3F21-FE0A-7EFB5F37643D}"/>
                </a:ext>
              </a:extLst>
            </p:cNvPr>
            <p:cNvSpPr/>
            <p:nvPr/>
          </p:nvSpPr>
          <p:spPr bwMode="auto">
            <a:xfrm>
              <a:off x="6302491" y="4145765"/>
              <a:ext cx="171424" cy="153367"/>
            </a:xfrm>
            <a:prstGeom prst="mathMultiply">
              <a:avLst>
                <a:gd name="adj1" fmla="val 162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hteck 66">
                <a:extLst>
                  <a:ext uri="{FF2B5EF4-FFF2-40B4-BE49-F238E27FC236}">
                    <a16:creationId xmlns:a16="http://schemas.microsoft.com/office/drawing/2014/main" id="{CEA1509A-59CD-36AF-FDD9-CA1F85E94622}"/>
                  </a:ext>
                </a:extLst>
              </p:cNvPr>
              <p:cNvSpPr/>
              <p:nvPr/>
            </p:nvSpPr>
            <p:spPr>
              <a:xfrm>
                <a:off x="1056000" y="1450903"/>
                <a:ext cx="4166240" cy="92333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</a:t>
                </a:r>
              </a:p>
              <a:p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Find an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inexpensive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approximation</a:t>
                </a: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acc>
                    <m:d>
                      <m:dPr>
                        <m:ctrlPr>
                          <a:rPr lang="en-US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to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the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computational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model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/>
                  </a:rPr>
                  <a:t> </a:t>
                </a:r>
                <a:endParaRPr lang="de-DE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Rechteck 66">
                <a:extLst>
                  <a:ext uri="{FF2B5EF4-FFF2-40B4-BE49-F238E27FC236}">
                    <a16:creationId xmlns:a16="http://schemas.microsoft.com/office/drawing/2014/main" id="{CEA1509A-59CD-36AF-FDD9-CA1F85E94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00" y="1450903"/>
                <a:ext cx="4166240" cy="923330"/>
              </a:xfrm>
              <a:prstGeom prst="rect">
                <a:avLst/>
              </a:prstGeom>
              <a:blipFill>
                <a:blip r:embed="rId13"/>
                <a:stretch>
                  <a:fillRect l="-906" t="-1333" b="-933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Grafik 68" descr="Ein Bild, das Eisen, Reihe, Symmetrie, Metall enthält.&#10;&#10;Automatisch generierte Beschreibung">
            <a:extLst>
              <a:ext uri="{FF2B5EF4-FFF2-40B4-BE49-F238E27FC236}">
                <a16:creationId xmlns:a16="http://schemas.microsoft.com/office/drawing/2014/main" id="{9EC4D927-790F-C950-A518-54DFC7694B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8" t="14134" r="11616" b="15467"/>
          <a:stretch/>
        </p:blipFill>
        <p:spPr>
          <a:xfrm>
            <a:off x="8386606" y="3692987"/>
            <a:ext cx="676445" cy="613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0">
                <a:extLst>
                  <a:ext uri="{FF2B5EF4-FFF2-40B4-BE49-F238E27FC236}">
                    <a16:creationId xmlns:a16="http://schemas.microsoft.com/office/drawing/2014/main" id="{99DA6DFC-E631-B0CF-55E7-F98E6D097241}"/>
                  </a:ext>
                </a:extLst>
              </p:cNvPr>
              <p:cNvSpPr txBox="1"/>
              <p:nvPr/>
            </p:nvSpPr>
            <p:spPr bwMode="auto">
              <a:xfrm>
                <a:off x="7017052" y="1742059"/>
                <a:ext cx="3425461" cy="37805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0">
                    <a:ea typeface="Cambria Math" panose="02040503050406030204" pitchFamily="18" charset="0"/>
                  </a:rPr>
                  <a:t>Approximation: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aseline="-25000"/>
              </a:p>
            </p:txBody>
          </p:sp>
        </mc:Choice>
        <mc:Fallback xmlns="">
          <p:sp>
            <p:nvSpPr>
              <p:cNvPr id="50" name="TextBox 40">
                <a:extLst>
                  <a:ext uri="{FF2B5EF4-FFF2-40B4-BE49-F238E27FC236}">
                    <a16:creationId xmlns:a16="http://schemas.microsoft.com/office/drawing/2014/main" id="{99DA6DFC-E631-B0CF-55E7-F98E6D09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17052" y="1742059"/>
                <a:ext cx="3425461" cy="378052"/>
              </a:xfrm>
              <a:prstGeom prst="rect">
                <a:avLst/>
              </a:prstGeom>
              <a:blipFill>
                <a:blip r:embed="rId15"/>
                <a:stretch>
                  <a:fillRect l="-1476" t="-6452" b="-258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13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347D10-44E3-8F73-F794-22BFBC68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Surrogate </a:t>
            </a:r>
            <a:r>
              <a:rPr lang="de-DE" dirty="0" err="1"/>
              <a:t>modeling</a:t>
            </a:r>
            <a:r>
              <a:rPr lang="de-DE" dirty="0"/>
              <a:t> -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995A5-E026-D287-D1B7-8E3F11BF59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6FA8B-D881-A5E8-12F1-2A2B4E71CFE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8A288-C60D-1410-C8C2-FD2545D9F5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8" name="Textfeld 10">
            <a:extLst>
              <a:ext uri="{FF2B5EF4-FFF2-40B4-BE49-F238E27FC236}">
                <a16:creationId xmlns:a16="http://schemas.microsoft.com/office/drawing/2014/main" id="{1800250D-17AC-C5A3-B5EE-5ACB90FB6BD1}"/>
              </a:ext>
            </a:extLst>
          </p:cNvPr>
          <p:cNvSpPr txBox="1"/>
          <p:nvPr/>
        </p:nvSpPr>
        <p:spPr>
          <a:xfrm>
            <a:off x="389390" y="1972522"/>
            <a:ext cx="2690795" cy="317522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indent="-256540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buFont typeface="Courier New" panose="020B0604020202020204" pitchFamily="34" charset="0"/>
              <a:buChar char="o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109220" lvl="1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Gaussian processes (heteroskedastic &amp; variational)</a:t>
            </a:r>
          </a:p>
          <a:p>
            <a:pPr marL="109220" lvl="1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Gaussian neural networks</a:t>
            </a:r>
          </a:p>
          <a:p>
            <a:pPr marL="109220" lvl="1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Bayesian neural networks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8288" indent="-255588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  <a:latin typeface="Calibri" panose="020F0502020204030204"/>
                <a:ea typeface="Calibri"/>
                <a:cs typeface="Calibri"/>
              </a:rPr>
              <a:t>Multi-fidelity surrogates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grpSp>
        <p:nvGrpSpPr>
          <p:cNvPr id="10" name="Gruppieren 12">
            <a:extLst>
              <a:ext uri="{FF2B5EF4-FFF2-40B4-BE49-F238E27FC236}">
                <a16:creationId xmlns:a16="http://schemas.microsoft.com/office/drawing/2014/main" id="{2BAEB2C5-C865-163B-1C17-4A2FBC3546E2}"/>
              </a:ext>
            </a:extLst>
          </p:cNvPr>
          <p:cNvGrpSpPr/>
          <p:nvPr/>
        </p:nvGrpSpPr>
        <p:grpSpPr>
          <a:xfrm>
            <a:off x="3335899" y="3660413"/>
            <a:ext cx="4156983" cy="2761397"/>
            <a:chOff x="6979017" y="3749877"/>
            <a:chExt cx="4156983" cy="2761397"/>
          </a:xfrm>
        </p:grpSpPr>
        <p:pic>
          <p:nvPicPr>
            <p:cNvPr id="11" name="Picture 12" descr="A graph of a graph of a graph of a graph of a graph of a graph of a graph of a graph of a graph of a graph of a graph of a graph of a graph of&#10;&#10;Description automatically generated">
              <a:extLst>
                <a:ext uri="{FF2B5EF4-FFF2-40B4-BE49-F238E27FC236}">
                  <a16:creationId xmlns:a16="http://schemas.microsoft.com/office/drawing/2014/main" id="{796933D9-24E4-BE0A-6C70-E8EABAFA9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9017" y="3749877"/>
              <a:ext cx="4156983" cy="2169634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feld 10">
              <a:extLst>
                <a:ext uri="{FF2B5EF4-FFF2-40B4-BE49-F238E27FC236}">
                  <a16:creationId xmlns:a16="http://schemas.microsoft.com/office/drawing/2014/main" id="{3B3853B3-9A26-A04D-5CD4-160F5B710DF3}"/>
                </a:ext>
              </a:extLst>
            </p:cNvPr>
            <p:cNvSpPr txBox="1"/>
            <p:nvPr/>
          </p:nvSpPr>
          <p:spPr>
            <a:xfrm>
              <a:off x="7187396" y="5803388"/>
              <a:ext cx="3948604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Nitzler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J., Biehler, J.,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Fehn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N.,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Koutsourelakis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P., &amp; Wall, W. A. (2022). A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generalized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probabilistic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learning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approach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for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multi-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fidelity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uncertainty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quantification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in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complex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physical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simulations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. </a:t>
              </a:r>
              <a:r>
                <a:rPr lang="de-DE" sz="1000" i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Computer Methods in Applied </a:t>
              </a:r>
              <a:r>
                <a:rPr lang="de-DE" sz="1000" i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Mechanics</a:t>
              </a:r>
              <a:r>
                <a:rPr lang="de-DE" sz="1000" i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and Engineering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</a:t>
              </a:r>
              <a:r>
                <a:rPr lang="de-DE" sz="1000" i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400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115600.</a:t>
              </a:r>
              <a:endPara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</p:grpSp>
      <p:sp>
        <p:nvSpPr>
          <p:cNvPr id="13" name="Textfeld 10">
            <a:extLst>
              <a:ext uri="{FF2B5EF4-FFF2-40B4-BE49-F238E27FC236}">
                <a16:creationId xmlns:a16="http://schemas.microsoft.com/office/drawing/2014/main" id="{84759495-B42E-2AF5-A065-396E34505F83}"/>
              </a:ext>
            </a:extLst>
          </p:cNvPr>
          <p:cNvSpPr txBox="1"/>
          <p:nvPr/>
        </p:nvSpPr>
        <p:spPr>
          <a:xfrm>
            <a:off x="3386699" y="3153239"/>
            <a:ext cx="435220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Dinkel, M., Geitner, C. M., Rei, G. R.,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Nitzler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J., &amp; Wall, W. A. (2024).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Solving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Bayesian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inverse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problems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with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expensive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likelihoods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using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constrained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Gaussian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processes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and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active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learning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r>
              <a:rPr lang="de-DE" sz="1000" i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Inverse Problems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de-DE" sz="1000" i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40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(9), 095008.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14" name="lungs">
            <a:hlinkClick r:id="" action="ppaction://media"/>
            <a:extLst>
              <a:ext uri="{FF2B5EF4-FFF2-40B4-BE49-F238E27FC236}">
                <a16:creationId xmlns:a16="http://schemas.microsoft.com/office/drawing/2014/main" id="{D786F02D-F3C9-0348-87CD-CA98D4A72B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4919" y="1381366"/>
            <a:ext cx="2882282" cy="1613571"/>
          </a:xfrm>
          <a:prstGeom prst="rect">
            <a:avLst/>
          </a:prstGeom>
          <a:ln>
            <a:noFill/>
          </a:ln>
        </p:spPr>
      </p:pic>
      <p:pic>
        <p:nvPicPr>
          <p:cNvPr id="15" name="Grafik 20">
            <a:extLst>
              <a:ext uri="{FF2B5EF4-FFF2-40B4-BE49-F238E27FC236}">
                <a16:creationId xmlns:a16="http://schemas.microsoft.com/office/drawing/2014/main" id="{5DA902DF-9B0F-85AA-7A9E-BC7CF0291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946" y="1352107"/>
            <a:ext cx="2882282" cy="1964638"/>
          </a:xfrm>
          <a:prstGeom prst="rect">
            <a:avLst/>
          </a:prstGeom>
        </p:spPr>
      </p:pic>
      <p:sp>
        <p:nvSpPr>
          <p:cNvPr id="16" name="Saltelli et al. (2019). Why so many published sensitivity analysis are false. Environmental Modelling and Software, 114, 29–39.">
            <a:extLst>
              <a:ext uri="{FF2B5EF4-FFF2-40B4-BE49-F238E27FC236}">
                <a16:creationId xmlns:a16="http://schemas.microsoft.com/office/drawing/2014/main" id="{87D1507D-5670-830A-F821-257042BB2DE7}"/>
              </a:ext>
            </a:extLst>
          </p:cNvPr>
          <p:cNvSpPr txBox="1"/>
          <p:nvPr/>
        </p:nvSpPr>
        <p:spPr>
          <a:xfrm>
            <a:off x="7581295" y="3429000"/>
            <a:ext cx="4134246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defPPr marL="0" marR="0" indent="0" algn="l" defTabSz="482124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49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241063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482124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723186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964248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1205310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1446372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687434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928496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457200">
              <a:defRPr sz="12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Myriad Pro"/>
                <a:ea typeface="Myriad Pro"/>
                <a:cs typeface="Myriad Pro"/>
                <a:sym typeface="Myriad Pro"/>
              </a:defRPr>
            </a:pPr>
            <a:r>
              <a:rPr lang="en-GB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Wirthl</a:t>
            </a:r>
            <a:r>
              <a:rPr lang="en-GB" sz="1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B., </a:t>
            </a:r>
            <a:r>
              <a:rPr lang="en-GB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Brandstaeter</a:t>
            </a:r>
            <a:r>
              <a:rPr lang="en-GB" sz="1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S., Nitzler, J., </a:t>
            </a:r>
            <a:r>
              <a:rPr lang="en-GB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Schrefler</a:t>
            </a:r>
            <a:r>
              <a:rPr lang="en-GB" sz="1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B. A., &amp; Wall, W. A. (2023). Global sensitivity analysis based on Gaussian-process </a:t>
            </a:r>
            <a:r>
              <a:rPr lang="en-GB" sz="1000" b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metamodelling</a:t>
            </a:r>
            <a:r>
              <a:rPr lang="en-GB" sz="1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for complex biomechanical problems. International Journal for Numerical Methods in Biomedical Engineering, 39(3), e3675.</a:t>
            </a:r>
          </a:p>
        </p:txBody>
      </p:sp>
      <p:pic>
        <p:nvPicPr>
          <p:cNvPr id="17" name="Grafik 23">
            <a:extLst>
              <a:ext uri="{FF2B5EF4-FFF2-40B4-BE49-F238E27FC236}">
                <a16:creationId xmlns:a16="http://schemas.microsoft.com/office/drawing/2014/main" id="{333D7C5F-3C6C-D20D-0E6D-A71E0273E3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" b="39101"/>
          <a:stretch/>
        </p:blipFill>
        <p:spPr>
          <a:xfrm>
            <a:off x="7449866" y="4352375"/>
            <a:ext cx="4503948" cy="1028905"/>
          </a:xfrm>
          <a:prstGeom prst="rect">
            <a:avLst/>
          </a:prstGeom>
        </p:spPr>
      </p:pic>
      <p:sp>
        <p:nvSpPr>
          <p:cNvPr id="18" name="Saltelli et al. (2019). Why so many published sensitivity analysis are false. Environmental Modelling and Software, 114, 29–39.">
            <a:extLst>
              <a:ext uri="{FF2B5EF4-FFF2-40B4-BE49-F238E27FC236}">
                <a16:creationId xmlns:a16="http://schemas.microsoft.com/office/drawing/2014/main" id="{26394EBA-BFE4-BFC8-7D6C-8BF044748D64}"/>
              </a:ext>
            </a:extLst>
          </p:cNvPr>
          <p:cNvSpPr txBox="1"/>
          <p:nvPr/>
        </p:nvSpPr>
        <p:spPr>
          <a:xfrm>
            <a:off x="7652852" y="5659407"/>
            <a:ext cx="4134246" cy="615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defPPr marL="0" marR="0" indent="0" algn="l" defTabSz="482124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49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241063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482124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723186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964248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1205310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1446372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1687434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1928496" algn="ctr" defTabSz="68568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71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just" defTabSz="457200">
              <a:defRPr sz="1200">
                <a:solidFill>
                  <a:srgbClr val="62647B">
                    <a:hueOff val="-10521704"/>
                    <a:satOff val="-11099"/>
                    <a:lumOff val="-7127"/>
                  </a:srgbClr>
                </a:solidFill>
                <a:latin typeface="Myriad Pro"/>
                <a:ea typeface="Myriad Pro"/>
                <a:cs typeface="Myriad Pro"/>
                <a:sym typeface="Myriad Pro"/>
              </a:defRPr>
            </a:pPr>
            <a:r>
              <a:rPr lang="en-US" sz="1000" b="0" err="1"/>
              <a:t>Willmann</a:t>
            </a:r>
            <a:r>
              <a:rPr lang="en-US" sz="1000" b="0"/>
              <a:t>, H., </a:t>
            </a:r>
            <a:r>
              <a:rPr lang="en-US" sz="1000" b="0" err="1"/>
              <a:t>Nitzler</a:t>
            </a:r>
            <a:r>
              <a:rPr lang="en-US" sz="1000" b="0"/>
              <a:t>, J., </a:t>
            </a:r>
            <a:r>
              <a:rPr lang="en-US" sz="1000" b="0" err="1"/>
              <a:t>Brandstäter</a:t>
            </a:r>
            <a:r>
              <a:rPr lang="en-US" sz="1000" b="0"/>
              <a:t>, S. </a:t>
            </a:r>
            <a:r>
              <a:rPr lang="en-US" sz="1000" b="0" i="1"/>
              <a:t>et al.</a:t>
            </a:r>
            <a:r>
              <a:rPr lang="en-US" sz="1000" b="0"/>
              <a:t> Bayesian calibration of coupled computational mechanics models under uncertainty based on interface deformation. </a:t>
            </a:r>
            <a:r>
              <a:rPr lang="en-US" sz="1000" b="0" i="1"/>
              <a:t>Adv. Model. and Simul. in Eng. Sci.</a:t>
            </a:r>
            <a:r>
              <a:rPr lang="en-US" sz="1000" b="0"/>
              <a:t> 9, 24 (2022). https://doi.org/10.1186/s40323-022-00237-5</a:t>
            </a:r>
            <a:endParaRPr lang="en-GB" sz="1000" b="0">
              <a:solidFill>
                <a:schemeClr val="tx1"/>
              </a:solidFill>
              <a:effectLst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440D1A-0325-43E9-89D3-8AA4742DC4F8}"/>
              </a:ext>
            </a:extLst>
          </p:cNvPr>
          <p:cNvGrpSpPr/>
          <p:nvPr/>
        </p:nvGrpSpPr>
        <p:grpSpPr>
          <a:xfrm>
            <a:off x="615061" y="2031403"/>
            <a:ext cx="2239451" cy="757083"/>
            <a:chOff x="479508" y="2389895"/>
            <a:chExt cx="2239451" cy="757083"/>
          </a:xfrm>
        </p:grpSpPr>
        <p:pic>
          <p:nvPicPr>
            <p:cNvPr id="20" name="Grafik 14" descr="Ein Bild, das Schrift, Grafiken, Logo, Grafikdesign enthält.&#10;&#10;Automatisch generierte Beschreibung">
              <a:extLst>
                <a:ext uri="{FF2B5EF4-FFF2-40B4-BE49-F238E27FC236}">
                  <a16:creationId xmlns:a16="http://schemas.microsoft.com/office/drawing/2014/main" id="{47D20386-9EEB-A316-AD3A-73646384E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08" y="2389895"/>
              <a:ext cx="2239451" cy="75708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B0AD60-C9DB-836E-3058-254FBA059091}"/>
                </a:ext>
              </a:extLst>
            </p:cNvPr>
            <p:cNvSpPr/>
            <p:nvPr/>
          </p:nvSpPr>
          <p:spPr>
            <a:xfrm>
              <a:off x="561860" y="2448124"/>
              <a:ext cx="1002535" cy="6313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7F0FF730-B3E7-E9CD-B89D-27D81CB512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31"/>
            <a:stretch>
              <a:fillRect/>
            </a:stretch>
          </p:blipFill>
          <p:spPr bwMode="auto">
            <a:xfrm>
              <a:off x="731575" y="2448124"/>
              <a:ext cx="648850" cy="63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310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13" grpId="0"/>
      <p:bldP spid="16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FA40F0-4B23-3CB4-D7D8-59F25782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Collaboration is essential: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52486-2185-8F86-B5FD-EC33A5AE11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429C2-B736-14ED-65F7-F3874D1B273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0F58E7-0377-CC6C-DCED-79B7E74C0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grpSp>
        <p:nvGrpSpPr>
          <p:cNvPr id="7" name="Gruppieren 9">
            <a:extLst>
              <a:ext uri="{FF2B5EF4-FFF2-40B4-BE49-F238E27FC236}">
                <a16:creationId xmlns:a16="http://schemas.microsoft.com/office/drawing/2014/main" id="{844EB731-E9B0-630D-3E7F-6FF44F344253}"/>
              </a:ext>
            </a:extLst>
          </p:cNvPr>
          <p:cNvGrpSpPr/>
          <p:nvPr/>
        </p:nvGrpSpPr>
        <p:grpSpPr>
          <a:xfrm>
            <a:off x="8052744" y="2658415"/>
            <a:ext cx="2138753" cy="1535146"/>
            <a:chOff x="447210" y="2346541"/>
            <a:chExt cx="2138753" cy="1535146"/>
          </a:xfrm>
        </p:grpSpPr>
        <p:grpSp>
          <p:nvGrpSpPr>
            <p:cNvPr id="8" name="Gruppieren 11">
              <a:extLst>
                <a:ext uri="{FF2B5EF4-FFF2-40B4-BE49-F238E27FC236}">
                  <a16:creationId xmlns:a16="http://schemas.microsoft.com/office/drawing/2014/main" id="{EE26F8BF-B829-4028-CCCE-5DDE50C5BC68}"/>
                </a:ext>
              </a:extLst>
            </p:cNvPr>
            <p:cNvGrpSpPr/>
            <p:nvPr/>
          </p:nvGrpSpPr>
          <p:grpSpPr>
            <a:xfrm>
              <a:off x="447210" y="2346541"/>
              <a:ext cx="2090977" cy="1229294"/>
              <a:chOff x="-129992" y="4357265"/>
              <a:chExt cx="2467007" cy="640800"/>
            </a:xfrm>
          </p:grpSpPr>
          <p:pic>
            <p:nvPicPr>
              <p:cNvPr id="11" name="Grafik 14">
                <a:extLst>
                  <a:ext uri="{FF2B5EF4-FFF2-40B4-BE49-F238E27FC236}">
                    <a16:creationId xmlns:a16="http://schemas.microsoft.com/office/drawing/2014/main" id="{0FD63FD1-1073-B5BA-221F-8FC902A575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5467" t="6045" r="1634" b="1438"/>
              <a:stretch/>
            </p:blipFill>
            <p:spPr>
              <a:xfrm rot="5400000">
                <a:off x="737608" y="3489665"/>
                <a:ext cx="640800" cy="2376000"/>
              </a:xfrm>
              <a:prstGeom prst="rect">
                <a:avLst/>
              </a:prstGeom>
            </p:spPr>
          </p:pic>
          <p:cxnSp>
            <p:nvCxnSpPr>
              <p:cNvPr id="12" name="Gerade Verbindung mit Pfeil 15">
                <a:extLst>
                  <a:ext uri="{FF2B5EF4-FFF2-40B4-BE49-F238E27FC236}">
                    <a16:creationId xmlns:a16="http://schemas.microsoft.com/office/drawing/2014/main" id="{4C236629-42F4-4849-106E-78DE79D78573}"/>
                  </a:ext>
                </a:extLst>
              </p:cNvPr>
              <p:cNvCxnSpPr/>
              <p:nvPr/>
            </p:nvCxnSpPr>
            <p:spPr>
              <a:xfrm rot="5400000">
                <a:off x="1113015" y="3774065"/>
                <a:ext cx="0" cy="2448000"/>
              </a:xfrm>
              <a:prstGeom prst="straightConnector1">
                <a:avLst/>
              </a:prstGeom>
              <a:ln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hteck 12">
                  <a:extLst>
                    <a:ext uri="{FF2B5EF4-FFF2-40B4-BE49-F238E27FC236}">
                      <a16:creationId xmlns:a16="http://schemas.microsoft.com/office/drawing/2014/main" id="{03FE30BF-5246-70C4-9CD9-7FD1E0D505A6}"/>
                    </a:ext>
                  </a:extLst>
                </p:cNvPr>
                <p:cNvSpPr/>
                <p:nvPr/>
              </p:nvSpPr>
              <p:spPr>
                <a:xfrm>
                  <a:off x="1850951" y="2374777"/>
                  <a:ext cx="56840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rgbClr val="57AA5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 smtClean="0">
                            <a:solidFill>
                              <a:srgbClr val="57AA5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 smtClean="0">
                            <a:solidFill>
                              <a:srgbClr val="57AA5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200" i="1" smtClean="0">
                            <a:solidFill>
                              <a:srgbClr val="57AA5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>
                    <a:solidFill>
                      <a:srgbClr val="57AA5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CD2A0734-1358-E4E0-83B7-F66FBF63A3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951" y="2374777"/>
                  <a:ext cx="568400" cy="276999"/>
                </a:xfrm>
                <a:prstGeom prst="rect">
                  <a:avLst/>
                </a:prstGeom>
                <a:blipFill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hteck 13">
                  <a:extLst>
                    <a:ext uri="{FF2B5EF4-FFF2-40B4-BE49-F238E27FC236}">
                      <a16:creationId xmlns:a16="http://schemas.microsoft.com/office/drawing/2014/main" id="{FF720BB5-8E68-B33C-73C1-9378B3A815E6}"/>
                    </a:ext>
                  </a:extLst>
                </p:cNvPr>
                <p:cNvSpPr/>
                <p:nvPr/>
              </p:nvSpPr>
              <p:spPr>
                <a:xfrm>
                  <a:off x="2224069" y="3512355"/>
                  <a:ext cx="3618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05346B43-3124-0A7E-E588-A29D6E75E6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4069" y="3512355"/>
                  <a:ext cx="36189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7">
                <a:extLst>
                  <a:ext uri="{FF2B5EF4-FFF2-40B4-BE49-F238E27FC236}">
                    <a16:creationId xmlns:a16="http://schemas.microsoft.com/office/drawing/2014/main" id="{67A043D7-151C-6928-1572-2D21C10FFFA5}"/>
                  </a:ext>
                </a:extLst>
              </p:cNvPr>
              <p:cNvSpPr txBox="1"/>
              <p:nvPr/>
            </p:nvSpPr>
            <p:spPr bwMode="auto">
              <a:xfrm>
                <a:off x="3353276" y="4529823"/>
                <a:ext cx="23152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feld 17">
                <a:extLst>
                  <a:ext uri="{FF2B5EF4-FFF2-40B4-BE49-F238E27FC236}">
                    <a16:creationId xmlns:a16="http://schemas.microsoft.com/office/drawing/2014/main" id="{67A043D7-151C-6928-1572-2D21C10FF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3276" y="4529823"/>
                <a:ext cx="2315273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: nach rechts 27">
            <a:extLst>
              <a:ext uri="{FF2B5EF4-FFF2-40B4-BE49-F238E27FC236}">
                <a16:creationId xmlns:a16="http://schemas.microsoft.com/office/drawing/2014/main" id="{E78E9E7B-4DF0-BF8D-EA6D-37ECF459A551}"/>
              </a:ext>
            </a:extLst>
          </p:cNvPr>
          <p:cNvSpPr/>
          <p:nvPr/>
        </p:nvSpPr>
        <p:spPr>
          <a:xfrm>
            <a:off x="7228371" y="3251087"/>
            <a:ext cx="699462" cy="223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feil: nach rechts 28">
            <a:extLst>
              <a:ext uri="{FF2B5EF4-FFF2-40B4-BE49-F238E27FC236}">
                <a16:creationId xmlns:a16="http://schemas.microsoft.com/office/drawing/2014/main" id="{D8ECDC22-9037-AB38-980E-047D1111187D}"/>
              </a:ext>
            </a:extLst>
          </p:cNvPr>
          <p:cNvSpPr/>
          <p:nvPr/>
        </p:nvSpPr>
        <p:spPr>
          <a:xfrm>
            <a:off x="4408628" y="3257628"/>
            <a:ext cx="699462" cy="223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feil: nach rechts 29">
            <a:extLst>
              <a:ext uri="{FF2B5EF4-FFF2-40B4-BE49-F238E27FC236}">
                <a16:creationId xmlns:a16="http://schemas.microsoft.com/office/drawing/2014/main" id="{B9ECE839-4C55-0D04-0B26-53C77C9FB8A4}"/>
              </a:ext>
            </a:extLst>
          </p:cNvPr>
          <p:cNvSpPr/>
          <p:nvPr/>
        </p:nvSpPr>
        <p:spPr>
          <a:xfrm rot="2400000">
            <a:off x="4505608" y="2369591"/>
            <a:ext cx="699462" cy="223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feil: nach rechts 30">
            <a:extLst>
              <a:ext uri="{FF2B5EF4-FFF2-40B4-BE49-F238E27FC236}">
                <a16:creationId xmlns:a16="http://schemas.microsoft.com/office/drawing/2014/main" id="{61E5B83B-342B-D187-6151-EC1D60A03BEE}"/>
              </a:ext>
            </a:extLst>
          </p:cNvPr>
          <p:cNvSpPr/>
          <p:nvPr/>
        </p:nvSpPr>
        <p:spPr>
          <a:xfrm rot="18600000">
            <a:off x="4609546" y="4139750"/>
            <a:ext cx="699462" cy="223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31">
            <a:extLst>
              <a:ext uri="{FF2B5EF4-FFF2-40B4-BE49-F238E27FC236}">
                <a16:creationId xmlns:a16="http://schemas.microsoft.com/office/drawing/2014/main" id="{77BA66D2-3D46-CCB9-2198-0B32CA965B44}"/>
              </a:ext>
            </a:extLst>
          </p:cNvPr>
          <p:cNvSpPr txBox="1"/>
          <p:nvPr/>
        </p:nvSpPr>
        <p:spPr>
          <a:xfrm>
            <a:off x="1707224" y="1863622"/>
            <a:ext cx="142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Modelling expert</a:t>
            </a:r>
          </a:p>
        </p:txBody>
      </p:sp>
      <p:sp>
        <p:nvSpPr>
          <p:cNvPr id="19" name="Textfeld 32">
            <a:extLst>
              <a:ext uri="{FF2B5EF4-FFF2-40B4-BE49-F238E27FC236}">
                <a16:creationId xmlns:a16="http://schemas.microsoft.com/office/drawing/2014/main" id="{D4C1B06B-604A-07E4-872E-F1FEE7404A07}"/>
              </a:ext>
            </a:extLst>
          </p:cNvPr>
          <p:cNvSpPr txBox="1"/>
          <p:nvPr/>
        </p:nvSpPr>
        <p:spPr>
          <a:xfrm>
            <a:off x="1709159" y="3045071"/>
            <a:ext cx="142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expert</a:t>
            </a:r>
          </a:p>
        </p:txBody>
      </p:sp>
      <p:sp>
        <p:nvSpPr>
          <p:cNvPr id="20" name="Textfeld 33">
            <a:extLst>
              <a:ext uri="{FF2B5EF4-FFF2-40B4-BE49-F238E27FC236}">
                <a16:creationId xmlns:a16="http://schemas.microsoft.com/office/drawing/2014/main" id="{770FDD36-8755-28E0-73B6-E9D1B4050195}"/>
              </a:ext>
            </a:extLst>
          </p:cNvPr>
          <p:cNvSpPr txBox="1"/>
          <p:nvPr/>
        </p:nvSpPr>
        <p:spPr>
          <a:xfrm>
            <a:off x="1709060" y="4404671"/>
            <a:ext cx="142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Probabilistics</a:t>
            </a:r>
            <a:r>
              <a:rPr lang="en-US" dirty="0"/>
              <a:t> expert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1CC6BEC-07E8-EBC8-D82C-C9B632238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1"/>
          <a:stretch>
            <a:fillRect/>
          </a:stretch>
        </p:blipFill>
        <p:spPr bwMode="auto">
          <a:xfrm>
            <a:off x="5356452" y="3806472"/>
            <a:ext cx="1479096" cy="27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348D0805-0EE9-5225-AC1E-21A7BE88F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331"/>
          <a:stretch>
            <a:fillRect/>
          </a:stretch>
        </p:blipFill>
        <p:spPr bwMode="auto">
          <a:xfrm>
            <a:off x="5529625" y="2608769"/>
            <a:ext cx="1132749" cy="110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fik 11">
            <a:extLst>
              <a:ext uri="{FF2B5EF4-FFF2-40B4-BE49-F238E27FC236}">
                <a16:creationId xmlns:a16="http://schemas.microsoft.com/office/drawing/2014/main" id="{F0888442-E48F-F9A1-6EED-24F135C756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9" t="18766" r="14833" b="19283"/>
          <a:stretch>
            <a:fillRect/>
          </a:stretch>
        </p:blipFill>
        <p:spPr>
          <a:xfrm>
            <a:off x="3350205" y="1751822"/>
            <a:ext cx="958441" cy="754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BB8A72-232B-90CD-E68C-4AACA0E61EF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0828"/>
          <a:stretch>
            <a:fillRect/>
          </a:stretch>
        </p:blipFill>
        <p:spPr>
          <a:xfrm>
            <a:off x="3439793" y="3052459"/>
            <a:ext cx="843924" cy="6218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4758DB-3C73-725C-D109-0AAABF6C1BB2}"/>
              </a:ext>
            </a:extLst>
          </p:cNvPr>
          <p:cNvSpPr txBox="1"/>
          <p:nvPr/>
        </p:nvSpPr>
        <p:spPr>
          <a:xfrm>
            <a:off x="545688" y="5604231"/>
            <a:ext cx="11100624" cy="65019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000" dirty="0">
                <a:ea typeface="Calibri"/>
                <a:cs typeface="Calibri"/>
              </a:rPr>
              <a:t>Probabilistic methods help bridge the gap between numerical simulations and experimental work!</a:t>
            </a:r>
          </a:p>
        </p:txBody>
      </p:sp>
    </p:spTree>
    <p:extLst>
      <p:ext uri="{BB962C8B-B14F-4D97-AF65-F5344CB8AC3E}">
        <p14:creationId xmlns:p14="http://schemas.microsoft.com/office/powerpoint/2010/main" val="1464432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75BA53-CDF2-0D4F-50E0-B68E0DC48F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Extreme Computational Cost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High-Dimensional Parameter Spaces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Limited or Noisy Data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Model Error as Epistemic Uncertainty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Scalability and Parallelisation (on HPC cluster)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Methodological Solution Strategies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Dimension Reduction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Adaptive Sampling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Surrogate Models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Multi-Fidelity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FDFCCC-8A44-20E4-1F55-1F530C8C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Challenges for Multi-Query Analyses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A6C09-B27B-1612-5137-195EDA88B7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22CB6-EBD8-BB46-197F-0244A8ABE16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BD84D-0082-7A45-BDEF-B3B66DC3C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75169F-BB20-5828-0E8D-26BAC5A94252}"/>
              </a:ext>
            </a:extLst>
          </p:cNvPr>
          <p:cNvSpPr txBox="1">
            <a:spLocks/>
          </p:cNvSpPr>
          <p:nvPr/>
        </p:nvSpPr>
        <p:spPr>
          <a:xfrm>
            <a:off x="600870" y="5740427"/>
            <a:ext cx="10990260" cy="7078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GB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Building the infrastructure for MQA takes significant time and effort. </a:t>
            </a:r>
            <a:br>
              <a:rPr lang="en-GB" sz="20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 tackle the challenges, so you don’t have to!</a:t>
            </a:r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20E21988-C49C-6484-3418-CBC77035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1" t="4988" r="7579" b="1128"/>
          <a:stretch/>
        </p:blipFill>
        <p:spPr>
          <a:xfrm>
            <a:off x="9900459" y="1391829"/>
            <a:ext cx="1857029" cy="1739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93349D-9C37-5524-4947-9B6AF67E4838}"/>
              </a:ext>
            </a:extLst>
          </p:cNvPr>
          <p:cNvSpPr txBox="1"/>
          <p:nvPr/>
        </p:nvSpPr>
        <p:spPr>
          <a:xfrm>
            <a:off x="9900458" y="3216179"/>
            <a:ext cx="1857030" cy="28276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indent="-73660" algn="ctr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Expect simulations to fail!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BAC11B0-B717-6AC3-134A-FD9A69ECE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40" y="1393293"/>
            <a:ext cx="3365217" cy="208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21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99563-B192-2ED4-9317-B2777D93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</a:t>
            </a:r>
            <a:r>
              <a:rPr lang="en-US" dirty="0">
                <a:solidFill>
                  <a:schemeClr val="accent1"/>
                </a:solidFill>
              </a:rPr>
              <a:t>M(Q)A</a:t>
            </a:r>
            <a:r>
              <a:rPr lang="en-US" dirty="0"/>
              <a:t>te your research 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ECB91-18CD-944F-914F-916116D62DC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86827-EAE5-8C08-2030-EC09BADCCE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C5C13-C902-7A9B-C2C5-B37076CE5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8D198E67-B034-A7E3-E1B8-3C42CE123D99}"/>
              </a:ext>
            </a:extLst>
          </p:cNvPr>
          <p:cNvSpPr txBox="1">
            <a:spLocks/>
          </p:cNvSpPr>
          <p:nvPr/>
        </p:nvSpPr>
        <p:spPr>
          <a:xfrm>
            <a:off x="1055999" y="3225406"/>
            <a:ext cx="10080000" cy="407188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sz="2400" b="1" dirty="0">
                <a:ea typeface="Calibri" panose="020F0502020204030204"/>
                <a:cs typeface="Calibri" panose="020F0502020204030204"/>
              </a:rPr>
              <a:t> If your model will be evaluated many times, you can use QUEENS to do so.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103DD9FB-A4AF-554A-93FA-3E96305BEE38}"/>
              </a:ext>
            </a:extLst>
          </p:cNvPr>
          <p:cNvSpPr txBox="1"/>
          <p:nvPr/>
        </p:nvSpPr>
        <p:spPr>
          <a:xfrm>
            <a:off x="6440626" y="1706591"/>
            <a:ext cx="4438800" cy="97052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accent1"/>
                </a:solidFill>
                <a:ea typeface="Calibri"/>
                <a:cs typeface="Calibri"/>
              </a:rPr>
              <a:t>For publications:</a:t>
            </a:r>
            <a:endParaRPr lang="en-US">
              <a:solidFill>
                <a:schemeClr val="accent1"/>
              </a:solidFill>
            </a:endParaRP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Courier New,monospace"/>
              <a:buChar char="o"/>
            </a:pPr>
            <a:r>
              <a:rPr lang="en-US">
                <a:solidFill>
                  <a:srgbClr val="404040"/>
                </a:solidFill>
                <a:ea typeface="Calibri"/>
                <a:cs typeface="Calibri"/>
              </a:rPr>
              <a:t>Automate your parameter studies</a:t>
            </a:r>
            <a:endParaRPr lang="en-US">
              <a:solidFill>
                <a:srgbClr val="000000"/>
              </a:solidFill>
              <a:ea typeface="Calibri"/>
              <a:cs typeface="Calibri"/>
            </a:endParaRP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Courier New,monospace"/>
              <a:buChar char="o"/>
            </a:pPr>
            <a:r>
              <a:rPr lang="en-US">
                <a:solidFill>
                  <a:srgbClr val="404040"/>
                </a:solidFill>
                <a:ea typeface="Calibri"/>
                <a:cs typeface="Calibri"/>
              </a:rPr>
              <a:t>Automate model comparisons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CBCDC80-BE8D-EBFB-17CA-56177F52FF5C}"/>
              </a:ext>
            </a:extLst>
          </p:cNvPr>
          <p:cNvSpPr txBox="1"/>
          <p:nvPr/>
        </p:nvSpPr>
        <p:spPr>
          <a:xfrm>
            <a:off x="1312730" y="1697247"/>
            <a:ext cx="4438645" cy="97052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accent1"/>
                </a:solidFill>
                <a:ea typeface="Calibri"/>
                <a:cs typeface="Calibri"/>
              </a:rPr>
              <a:t>For coding:</a:t>
            </a:r>
            <a:endParaRPr lang="en-US" dirty="0">
              <a:solidFill>
                <a:schemeClr val="accent1"/>
              </a:solidFill>
            </a:endParaRP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Courier New,monospace"/>
              <a:buChar char="o"/>
            </a:pPr>
            <a:r>
              <a:rPr lang="en-US" dirty="0">
                <a:solidFill>
                  <a:srgbClr val="404040"/>
                </a:solidFill>
                <a:ea typeface="Calibri"/>
                <a:cs typeface="Calibri"/>
              </a:rPr>
              <a:t>Automate your parameter sweeps</a:t>
            </a:r>
          </a:p>
          <a:p>
            <a:pPr marL="383540" lvl="1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Courier New,monospace"/>
              <a:buChar char="o"/>
            </a:pPr>
            <a:r>
              <a:rPr lang="en-US" dirty="0">
                <a:solidFill>
                  <a:srgbClr val="404040"/>
                </a:solidFill>
                <a:ea typeface="Calibri"/>
                <a:cs typeface="Calibri"/>
              </a:rPr>
              <a:t>Automate your verification and validation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9FCCC0-BE40-0D4C-AF75-37F684C58B9E}"/>
              </a:ext>
            </a:extLst>
          </p:cNvPr>
          <p:cNvSpPr txBox="1"/>
          <p:nvPr/>
        </p:nvSpPr>
        <p:spPr>
          <a:xfrm>
            <a:off x="891382" y="4145602"/>
            <a:ext cx="10244617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404040"/>
                </a:solidFill>
                <a:cs typeface="Arial"/>
              </a:rPr>
              <a:t>Some recent examples </a:t>
            </a:r>
            <a:endParaRPr lang="en-US" sz="1400">
              <a:solidFill>
                <a:srgbClr val="000000"/>
              </a:solidFill>
              <a:cs typeface="Arial"/>
            </a:endParaRPr>
          </a:p>
          <a:p>
            <a:pPr marL="577850" lvl="1" indent="-285750">
              <a:buFont typeface="Arial"/>
              <a:buChar char="•"/>
            </a:pPr>
            <a:r>
              <a:rPr lang="en-US" sz="1400">
                <a:solidFill>
                  <a:srgbClr val="404040"/>
                </a:solidFill>
                <a:cs typeface="Arial"/>
              </a:rPr>
              <a:t>Identification of physiological parameter ranges</a:t>
            </a:r>
          </a:p>
          <a:p>
            <a:pPr marL="577850" lvl="1" indent="-285750">
              <a:buFont typeface="Arial"/>
              <a:buChar char="•"/>
            </a:pPr>
            <a:r>
              <a:rPr lang="en-US" sz="1400">
                <a:solidFill>
                  <a:srgbClr val="404040"/>
                </a:solidFill>
                <a:cs typeface="Arial"/>
              </a:rPr>
              <a:t>Temporal and or spatial convergence studies</a:t>
            </a:r>
            <a:r>
              <a:rPr lang="en-US" sz="1400">
                <a:cs typeface="Arial"/>
              </a:rPr>
              <a:t>​</a:t>
            </a:r>
            <a:endParaRPr lang="en-US" sz="1400">
              <a:solidFill>
                <a:srgbClr val="000000"/>
              </a:solidFill>
              <a:ea typeface="Calibri"/>
              <a:cs typeface="Arial"/>
            </a:endParaRPr>
          </a:p>
          <a:p>
            <a:pPr marL="577850" lvl="1" indent="-285750">
              <a:buFont typeface="Arial"/>
              <a:buChar char="•"/>
            </a:pPr>
            <a:r>
              <a:rPr lang="en-US" sz="1400">
                <a:solidFill>
                  <a:srgbClr val="404040"/>
                </a:solidFill>
                <a:cs typeface="Arial"/>
              </a:rPr>
              <a:t>Automated comparison of time integration schemes</a:t>
            </a:r>
            <a:r>
              <a:rPr lang="en-US" sz="1400">
                <a:cs typeface="Arial"/>
              </a:rPr>
              <a:t>​</a:t>
            </a:r>
            <a:endParaRPr lang="en-US" sz="1400">
              <a:ea typeface="Calibri" panose="020F0502020204030204"/>
              <a:cs typeface="Arial"/>
            </a:endParaRPr>
          </a:p>
          <a:p>
            <a:pPr marL="577850" lvl="1" indent="-285750">
              <a:buFont typeface="Arial"/>
              <a:buChar char="•"/>
            </a:pPr>
            <a:r>
              <a:rPr lang="en-US" sz="1400">
                <a:solidFill>
                  <a:srgbClr val="404040"/>
                </a:solidFill>
                <a:cs typeface="Arial"/>
              </a:rPr>
              <a:t>Testing various parameter combinations</a:t>
            </a:r>
            <a:r>
              <a:rPr lang="en-US" sz="1400">
                <a:cs typeface="Arial"/>
              </a:rPr>
              <a:t>​</a:t>
            </a:r>
            <a:endParaRPr lang="en-US" sz="1400">
              <a:solidFill>
                <a:srgbClr val="000000"/>
              </a:solidFill>
              <a:cs typeface="Arial"/>
            </a:endParaRPr>
          </a:p>
          <a:p>
            <a:pPr marL="577850" lvl="1" indent="-285750">
              <a:buFont typeface="Arial"/>
              <a:buChar char="•"/>
            </a:pPr>
            <a:r>
              <a:rPr lang="en-US" sz="1400">
                <a:solidFill>
                  <a:srgbClr val="404040"/>
                </a:solidFill>
                <a:cs typeface="Arial"/>
              </a:rPr>
              <a:t>Testing different unit systems and check convergence rates</a:t>
            </a:r>
            <a:r>
              <a:rPr lang="en-US" sz="1400">
                <a:cs typeface="Arial"/>
              </a:rPr>
              <a:t>​</a:t>
            </a:r>
            <a:endParaRPr lang="en-US" sz="1400">
              <a:solidFill>
                <a:srgbClr val="000000"/>
              </a:solidFill>
              <a:cs typeface="Arial"/>
            </a:endParaRPr>
          </a:p>
          <a:p>
            <a:pPr marL="577850" lvl="1" indent="-285750">
              <a:buFont typeface="Arial"/>
              <a:buChar char="•"/>
            </a:pPr>
            <a:r>
              <a:rPr lang="en-US" sz="1400">
                <a:solidFill>
                  <a:srgbClr val="404040"/>
                </a:solidFill>
                <a:cs typeface="Arial"/>
              </a:rPr>
              <a:t>Verify effect of penalty parameters on solution quality</a:t>
            </a:r>
            <a:r>
              <a:rPr lang="en-US" sz="1400">
                <a:cs typeface="Arial"/>
              </a:rPr>
              <a:t>​</a:t>
            </a:r>
            <a:endParaRPr lang="en-US" sz="1400">
              <a:solidFill>
                <a:srgbClr val="404040"/>
              </a:solidFill>
              <a:cs typeface="Arial"/>
            </a:endParaRPr>
          </a:p>
          <a:p>
            <a:pPr marL="577850" lvl="1" indent="-285750">
              <a:buFont typeface="Arial"/>
              <a:buChar char="•"/>
            </a:pPr>
            <a:r>
              <a:rPr lang="en-US" sz="1400">
                <a:solidFill>
                  <a:srgbClr val="404040"/>
                </a:solidFill>
                <a:cs typeface="Arial"/>
              </a:rPr>
              <a:t>Quantify nonlinear solver iterations </a:t>
            </a:r>
            <a:r>
              <a:rPr lang="en-US" sz="1400" err="1">
                <a:solidFill>
                  <a:srgbClr val="404040"/>
                </a:solidFill>
                <a:cs typeface="Arial"/>
              </a:rPr>
              <a:t>w.r.t.</a:t>
            </a:r>
            <a:r>
              <a:rPr lang="en-US" sz="1400">
                <a:solidFill>
                  <a:srgbClr val="404040"/>
                </a:solidFill>
                <a:cs typeface="Arial"/>
              </a:rPr>
              <a:t> varying input</a:t>
            </a:r>
            <a:endParaRPr lang="en-US" sz="1400">
              <a:solidFill>
                <a:srgbClr val="404040"/>
              </a:solidFill>
              <a:ea typeface="Calibri" panose="020F0502020204030204"/>
              <a:cs typeface="Arial"/>
            </a:endParaRP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92EA1A73-A790-233A-EC1F-821CFC77C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483" y="4140592"/>
            <a:ext cx="3997039" cy="21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7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58F20-F723-CC6D-E852-0AE986B7C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75A60-C0F4-8E78-7EEA-D9E13C410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9C2B1-40C1-FFBF-506A-1E19456572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01.10.2025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68F5E645-092E-094E-D848-634A62744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55026" y="6592632"/>
            <a:ext cx="7281948" cy="265368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www.queens-py.org</a:t>
            </a:r>
            <a:r>
              <a:rPr lang="en-US" dirty="0"/>
              <a:t>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265E49-1CA2-4B7B-B2D1-DF80AE8F8834}"/>
              </a:ext>
            </a:extLst>
          </p:cNvPr>
          <p:cNvSpPr txBox="1"/>
          <p:nvPr/>
        </p:nvSpPr>
        <p:spPr>
          <a:xfrm>
            <a:off x="8063345" y="830398"/>
            <a:ext cx="3186546" cy="60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85A81A-6E34-B21F-526E-D5784AE45D74}"/>
              </a:ext>
            </a:extLst>
          </p:cNvPr>
          <p:cNvSpPr txBox="1"/>
          <p:nvPr/>
        </p:nvSpPr>
        <p:spPr bwMode="gray">
          <a:xfrm>
            <a:off x="2222500" y="1524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/>
            <a:endParaRPr lang="en-DE" dirty="0">
              <a:solidFill>
                <a:srgbClr val="484847"/>
              </a:solidFill>
            </a:endParaRPr>
          </a:p>
        </p:txBody>
      </p:sp>
      <p:grpSp>
        <p:nvGrpSpPr>
          <p:cNvPr id="18" name="Gruppieren 19">
            <a:extLst>
              <a:ext uri="{FF2B5EF4-FFF2-40B4-BE49-F238E27FC236}">
                <a16:creationId xmlns:a16="http://schemas.microsoft.com/office/drawing/2014/main" id="{CD1DA969-6983-7EBF-B433-4BE83DEC9327}"/>
              </a:ext>
            </a:extLst>
          </p:cNvPr>
          <p:cNvGrpSpPr/>
          <p:nvPr/>
        </p:nvGrpSpPr>
        <p:grpSpPr>
          <a:xfrm>
            <a:off x="969818" y="1507585"/>
            <a:ext cx="3951614" cy="4595092"/>
            <a:chOff x="7135592" y="1329114"/>
            <a:chExt cx="3951614" cy="4595092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6B4CCC48-891E-260E-D8A4-0AC0162F6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54227" y="1987937"/>
              <a:ext cx="1044017" cy="1392183"/>
            </a:xfrm>
            <a:prstGeom prst="rect">
              <a:avLst/>
            </a:prstGeom>
          </p:spPr>
        </p:pic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25F9ADA6-97A8-D1D0-8C30-63F4935C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8" t="63" r="11915" b="-63"/>
            <a:stretch/>
          </p:blipFill>
          <p:spPr>
            <a:xfrm>
              <a:off x="8579156" y="1987937"/>
              <a:ext cx="1055519" cy="1393952"/>
            </a:xfrm>
            <a:prstGeom prst="rect">
              <a:avLst/>
            </a:prstGeom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5029D230-24E0-1A07-3FBB-C427ABCBC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6210" y="4010287"/>
              <a:ext cx="1040214" cy="13913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2184D6-548D-35E0-1B64-7488B4B9ACD7}"/>
                </a:ext>
              </a:extLst>
            </p:cNvPr>
            <p:cNvSpPr txBox="1"/>
            <p:nvPr/>
          </p:nvSpPr>
          <p:spPr>
            <a:xfrm>
              <a:off x="7135592" y="3374572"/>
              <a:ext cx="104670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cs typeface="Calibri"/>
                </a:rPr>
                <a:t>Sebastian</a:t>
              </a:r>
              <a:br>
                <a:rPr lang="en-US" sz="1400" dirty="0">
                  <a:cs typeface="Calibri"/>
                </a:rPr>
              </a:br>
              <a:r>
                <a:rPr lang="en-US" sz="1400" dirty="0">
                  <a:cs typeface="Calibri"/>
                </a:rPr>
                <a:t>Brandst</a:t>
              </a:r>
              <a:r>
                <a:rPr lang="en-US" sz="1400" dirty="0">
                  <a:ea typeface="+mn-lt"/>
                  <a:cs typeface="+mn-lt"/>
                </a:rPr>
                <a:t>äter</a:t>
              </a:r>
              <a:endParaRPr lang="en-US" sz="1400" dirty="0">
                <a:cs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F2913D-F6EF-7132-3B95-281109802BC6}"/>
                </a:ext>
              </a:extLst>
            </p:cNvPr>
            <p:cNvSpPr txBox="1"/>
            <p:nvPr/>
          </p:nvSpPr>
          <p:spPr>
            <a:xfrm>
              <a:off x="8587642" y="3387342"/>
              <a:ext cx="103393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Maximilian Dinkel</a:t>
              </a:r>
            </a:p>
          </p:txBody>
        </p:sp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27D55973-6900-5748-9716-B54588D23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2036" y="4007241"/>
              <a:ext cx="1048588" cy="139138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D9C47F-2A49-A00A-2494-F484D8D6CCAC}"/>
                </a:ext>
              </a:extLst>
            </p:cNvPr>
            <p:cNvSpPr txBox="1"/>
            <p:nvPr/>
          </p:nvSpPr>
          <p:spPr>
            <a:xfrm>
              <a:off x="7142701" y="5400986"/>
              <a:ext cx="104670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cs typeface="Calibri"/>
                </a:rPr>
                <a:t>Jonas </a:t>
              </a:r>
              <a:r>
                <a:rPr lang="en-US" sz="1400" dirty="0" err="1">
                  <a:cs typeface="Calibri"/>
                </a:rPr>
                <a:t>Nitzler</a:t>
              </a:r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632CEE-9A07-4452-33AA-A5C74C7C51F0}"/>
                </a:ext>
              </a:extLst>
            </p:cNvPr>
            <p:cNvSpPr txBox="1"/>
            <p:nvPr/>
          </p:nvSpPr>
          <p:spPr>
            <a:xfrm>
              <a:off x="8582964" y="5392612"/>
              <a:ext cx="104670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Gil</a:t>
              </a:r>
              <a:endParaRPr lang="en-US">
                <a:cs typeface="Calibri"/>
              </a:endParaRPr>
            </a:p>
            <a:p>
              <a:pPr algn="ctr"/>
              <a:r>
                <a:rPr lang="en-US" sz="1400">
                  <a:cs typeface="Calibri"/>
                </a:rPr>
                <a:t>Robalo Rei</a:t>
              </a:r>
              <a:endParaRPr lang="en-US">
                <a:cs typeface="Calibri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AC32A51-517F-D4AC-87AC-B5FF69AA3011}"/>
                </a:ext>
              </a:extLst>
            </p:cNvPr>
            <p:cNvSpPr/>
            <p:nvPr/>
          </p:nvSpPr>
          <p:spPr>
            <a:xfrm>
              <a:off x="7142701" y="1329114"/>
              <a:ext cx="3941453" cy="470372"/>
            </a:xfrm>
            <a:prstGeom prst="rect">
              <a:avLst/>
            </a:prstGeom>
            <a:solidFill>
              <a:srgbClr val="2C65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cs typeface="Calibri"/>
                </a:rPr>
                <a:t>Maintainer team</a:t>
              </a:r>
              <a:endParaRPr lang="en-US" sz="2800" dirty="0"/>
            </a:p>
          </p:txBody>
        </p:sp>
        <p:pic>
          <p:nvPicPr>
            <p:cNvPr id="30" name="Grafik 17" descr="Ein Bild, das Menschliches Gesicht, Lächeln, Person, Lippe enthält.&#10;&#10;Beschreibung automatisch generiert.">
              <a:extLst>
                <a:ext uri="{FF2B5EF4-FFF2-40B4-BE49-F238E27FC236}">
                  <a16:creationId xmlns:a16="http://schemas.microsoft.com/office/drawing/2014/main" id="{F61F07AD-30A9-D684-E941-AD175CCFB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1687" y="1993118"/>
              <a:ext cx="1055519" cy="1386076"/>
            </a:xfrm>
            <a:prstGeom prst="rect">
              <a:avLst/>
            </a:prstGeom>
          </p:spPr>
        </p:pic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D25C7B6A-7F01-2F5E-F867-8C0EA511AFE5}"/>
                </a:ext>
              </a:extLst>
            </p:cNvPr>
            <p:cNvSpPr txBox="1"/>
            <p:nvPr/>
          </p:nvSpPr>
          <p:spPr>
            <a:xfrm>
              <a:off x="10047787" y="3374570"/>
              <a:ext cx="1033932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cs typeface="Calibri"/>
                </a:rPr>
                <a:t>Lea</a:t>
              </a:r>
              <a:br>
                <a:rPr lang="en-US" sz="1400">
                  <a:cs typeface="Calibri"/>
                </a:rPr>
              </a:br>
              <a:r>
                <a:rPr lang="en-US" sz="1400" err="1">
                  <a:cs typeface="Calibri"/>
                </a:rPr>
                <a:t>Häusel</a:t>
              </a:r>
              <a:endParaRPr lang="en-US" sz="1400" err="1">
                <a:ea typeface="Calibri"/>
                <a:cs typeface="Calibri"/>
              </a:endParaRPr>
            </a:p>
          </p:txBody>
        </p:sp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555FAB5F-6776-BB94-9AED-D5CF6139F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22" y="2246093"/>
            <a:ext cx="1212580" cy="12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AD29627D-E9D3-0F10-9292-FDB53413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504" y="4232006"/>
            <a:ext cx="1212580" cy="121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E9BE99AF-FF67-B12E-664F-94CE9F54A30F}"/>
              </a:ext>
            </a:extLst>
          </p:cNvPr>
          <p:cNvSpPr txBox="1"/>
          <p:nvPr/>
        </p:nvSpPr>
        <p:spPr>
          <a:xfrm>
            <a:off x="5534249" y="3455642"/>
            <a:ext cx="10467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Daniel</a:t>
            </a:r>
            <a:br>
              <a:rPr lang="en-US" sz="1400" dirty="0">
                <a:cs typeface="Calibri"/>
              </a:rPr>
            </a:br>
            <a:r>
              <a:rPr lang="en-US" sz="1400" dirty="0">
                <a:cs typeface="Calibri"/>
              </a:rPr>
              <a:t>Wolff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2B6F48C5-10DE-CBE5-D465-6A76F18899A0}"/>
              </a:ext>
            </a:extLst>
          </p:cNvPr>
          <p:cNvSpPr txBox="1"/>
          <p:nvPr/>
        </p:nvSpPr>
        <p:spPr>
          <a:xfrm>
            <a:off x="5514855" y="5443722"/>
            <a:ext cx="10467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Regina</a:t>
            </a:r>
            <a:br>
              <a:rPr lang="en-US" sz="1400" dirty="0">
                <a:cs typeface="Calibri"/>
              </a:rPr>
            </a:br>
            <a:r>
              <a:rPr lang="en-US" sz="1400" dirty="0">
                <a:cs typeface="Calibri"/>
              </a:rPr>
              <a:t>Bühler</a:t>
            </a: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1758EC23-5621-DF1E-6B99-9FDC13C4766D}"/>
              </a:ext>
            </a:extLst>
          </p:cNvPr>
          <p:cNvSpPr txBox="1"/>
          <p:nvPr/>
        </p:nvSpPr>
        <p:spPr>
          <a:xfrm>
            <a:off x="7125725" y="3482530"/>
            <a:ext cx="12125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Silvia</a:t>
            </a:r>
            <a:br>
              <a:rPr lang="en-US" sz="1400" dirty="0">
                <a:cs typeface="Calibri"/>
              </a:rPr>
            </a:br>
            <a:r>
              <a:rPr lang="en-US" sz="1400" dirty="0" err="1">
                <a:cs typeface="Calibri"/>
              </a:rPr>
              <a:t>Hervás</a:t>
            </a:r>
            <a:r>
              <a:rPr lang="en-US" sz="1400" dirty="0">
                <a:cs typeface="Calibri"/>
              </a:rPr>
              <a:t> </a:t>
            </a:r>
            <a:r>
              <a:rPr lang="en-US" sz="1400" dirty="0" err="1">
                <a:cs typeface="Calibri"/>
              </a:rPr>
              <a:t>Raluy</a:t>
            </a:r>
            <a:endParaRPr lang="en-US" sz="1400" dirty="0">
              <a:cs typeface="Calibri"/>
            </a:endParaRPr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DCB04A42-A46D-B997-E5F7-DA274FAABEA4}"/>
              </a:ext>
            </a:extLst>
          </p:cNvPr>
          <p:cNvSpPr/>
          <p:nvPr/>
        </p:nvSpPr>
        <p:spPr>
          <a:xfrm>
            <a:off x="969818" y="641929"/>
            <a:ext cx="7368486" cy="639400"/>
          </a:xfrm>
          <a:prstGeom prst="rect">
            <a:avLst/>
          </a:prstGeom>
          <a:solidFill>
            <a:srgbClr val="2C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Calibri"/>
              </a:rPr>
              <a:t>Community</a:t>
            </a:r>
            <a:endParaRPr lang="en-US" sz="2800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7723654A-9031-9DA7-3351-075046A3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862" y="4232006"/>
            <a:ext cx="1238442" cy="123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9">
            <a:extLst>
              <a:ext uri="{FF2B5EF4-FFF2-40B4-BE49-F238E27FC236}">
                <a16:creationId xmlns:a16="http://schemas.microsoft.com/office/drawing/2014/main" id="{8CA0E82C-EA5D-D6BB-DF40-4EE64CF08A7E}"/>
              </a:ext>
            </a:extLst>
          </p:cNvPr>
          <p:cNvSpPr txBox="1"/>
          <p:nvPr/>
        </p:nvSpPr>
        <p:spPr>
          <a:xfrm>
            <a:off x="7182389" y="5443560"/>
            <a:ext cx="10467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cs typeface="Calibri"/>
              </a:rPr>
              <a:t>Bishr</a:t>
            </a:r>
            <a:br>
              <a:rPr lang="en-US" sz="1400" dirty="0">
                <a:cs typeface="Calibri"/>
              </a:rPr>
            </a:br>
            <a:r>
              <a:rPr lang="en-US" sz="1400" dirty="0" err="1">
                <a:cs typeface="Calibri"/>
              </a:rPr>
              <a:t>Maradni</a:t>
            </a:r>
            <a:endParaRPr lang="en-US" sz="1400" dirty="0">
              <a:cs typeface="Calibri"/>
            </a:endParaRPr>
          </a:p>
        </p:txBody>
      </p:sp>
      <p:pic>
        <p:nvPicPr>
          <p:cNvPr id="41" name="Picture 10" descr="tum-lbl">
            <a:extLst>
              <a:ext uri="{FF2B5EF4-FFF2-40B4-BE49-F238E27FC236}">
                <a16:creationId xmlns:a16="http://schemas.microsoft.com/office/drawing/2014/main" id="{D500041D-1947-3648-C420-D48E6A179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375" y="1196852"/>
            <a:ext cx="1064894" cy="57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Grafik 56">
            <a:extLst>
              <a:ext uri="{FF2B5EF4-FFF2-40B4-BE49-F238E27FC236}">
                <a16:creationId xmlns:a16="http://schemas.microsoft.com/office/drawing/2014/main" id="{DF88F52B-3BED-AA00-58BE-F401C320FD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9954" y="2021377"/>
            <a:ext cx="3176136" cy="665557"/>
          </a:xfrm>
          <a:prstGeom prst="rect">
            <a:avLst/>
          </a:prstGeom>
        </p:spPr>
      </p:pic>
      <p:sp>
        <p:nvSpPr>
          <p:cNvPr id="43" name="Title 33">
            <a:extLst>
              <a:ext uri="{FF2B5EF4-FFF2-40B4-BE49-F238E27FC236}">
                <a16:creationId xmlns:a16="http://schemas.microsoft.com/office/drawing/2014/main" id="{6DEC6F92-3C77-5FE1-94FB-E2BD3574E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954" y="3312624"/>
            <a:ext cx="3297382" cy="763637"/>
          </a:xfrm>
        </p:spPr>
        <p:txBody>
          <a:bodyPr>
            <a:noAutofit/>
          </a:bodyPr>
          <a:lstStyle/>
          <a:p>
            <a:r>
              <a:rPr lang="en-DE" sz="2400" dirty="0">
                <a:solidFill>
                  <a:schemeClr val="tx1"/>
                </a:solidFill>
              </a:rPr>
              <a:t>You are welcome to join!</a:t>
            </a:r>
            <a:br>
              <a:rPr lang="en-DE" sz="2400" dirty="0">
                <a:solidFill>
                  <a:schemeClr val="tx1"/>
                </a:solidFill>
              </a:rPr>
            </a:br>
            <a:r>
              <a:rPr lang="en-GB" sz="2400" dirty="0">
                <a:solidFill>
                  <a:schemeClr val="tx1"/>
                </a:solidFill>
              </a:rPr>
              <a:t>Connect with us on GitHub.</a:t>
            </a:r>
            <a:endParaRPr lang="en-DE" sz="240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11B953F-C513-9CFB-8ACB-A0F828D18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t="12250" r="11981" b="32388"/>
          <a:stretch>
            <a:fillRect/>
          </a:stretch>
        </p:blipFill>
        <p:spPr>
          <a:xfrm>
            <a:off x="7107084" y="2255749"/>
            <a:ext cx="1238442" cy="1238442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9BDA482-7214-2795-0FC2-6306FD0FA5BE}"/>
              </a:ext>
            </a:extLst>
          </p:cNvPr>
          <p:cNvGrpSpPr/>
          <p:nvPr/>
        </p:nvGrpSpPr>
        <p:grpSpPr>
          <a:xfrm>
            <a:off x="9061204" y="4219999"/>
            <a:ext cx="2874882" cy="2008616"/>
            <a:chOff x="7432413" y="3500438"/>
            <a:chExt cx="2874882" cy="2008616"/>
          </a:xfrm>
        </p:grpSpPr>
        <p:sp>
          <p:nvSpPr>
            <p:cNvPr id="50" name="Text Placeholder 1">
              <a:extLst>
                <a:ext uri="{FF2B5EF4-FFF2-40B4-BE49-F238E27FC236}">
                  <a16:creationId xmlns:a16="http://schemas.microsoft.com/office/drawing/2014/main" id="{B0E652A5-AA79-9297-6F9D-8B0E42C82FF8}"/>
                </a:ext>
              </a:extLst>
            </p:cNvPr>
            <p:cNvSpPr txBox="1">
              <a:spLocks/>
            </p:cNvSpPr>
            <p:nvPr/>
          </p:nvSpPr>
          <p:spPr>
            <a:xfrm>
              <a:off x="7432413" y="5243685"/>
              <a:ext cx="2874882" cy="26536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20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de-DE" sz="1400" b="1" dirty="0">
                  <a:solidFill>
                    <a:srgbClr val="E7E6E6">
                      <a:lumMod val="10000"/>
                    </a:srgbClr>
                  </a:solidFill>
                  <a:hlinkClick r:id="rId13"/>
                </a:rPr>
                <a:t>https://github.com/queens-py/queens</a:t>
              </a: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2C93AB24-C91E-BF30-413F-D12C3C955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002734" y="3500438"/>
              <a:ext cx="1734240" cy="1734240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18E06E6-55E8-6F25-ECBE-11895FB566FA}"/>
              </a:ext>
            </a:extLst>
          </p:cNvPr>
          <p:cNvSpPr/>
          <p:nvPr/>
        </p:nvSpPr>
        <p:spPr>
          <a:xfrm>
            <a:off x="5431504" y="1519722"/>
            <a:ext cx="2906800" cy="470372"/>
          </a:xfrm>
          <a:prstGeom prst="rect">
            <a:avLst/>
          </a:prstGeom>
          <a:solidFill>
            <a:srgbClr val="2C65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cs typeface="Calibri"/>
              </a:rPr>
              <a:t>Contributors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0725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https://www.epc.ed.tum.de/fileadmin/w00cgc/lnm/pictures/Startseite/Folie9.PNG">
            <a:extLst>
              <a:ext uri="{FF2B5EF4-FFF2-40B4-BE49-F238E27FC236}">
                <a16:creationId xmlns:a16="http://schemas.microsoft.com/office/drawing/2014/main" id="{E9D9CB00-F4D2-DAAB-615A-48671667C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0" t="8527" r="18191" b="8874"/>
          <a:stretch/>
        </p:blipFill>
        <p:spPr bwMode="auto">
          <a:xfrm>
            <a:off x="119869" y="3018566"/>
            <a:ext cx="2084960" cy="153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BE4C9294-58B7-1715-F832-A19D7E5FB91A}"/>
              </a:ext>
            </a:extLst>
          </p:cNvPr>
          <p:cNvSpPr txBox="1"/>
          <p:nvPr/>
        </p:nvSpPr>
        <p:spPr>
          <a:xfrm>
            <a:off x="369687" y="1691166"/>
            <a:ext cx="5395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 open-source parallel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multiphysics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research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code b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ased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on FEM, HDG, SPH &amp; DEM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3" name="Picture 10" descr="tum-lbl">
            <a:extLst>
              <a:ext uri="{FF2B5EF4-FFF2-40B4-BE49-F238E27FC236}">
                <a16:creationId xmlns:a16="http://schemas.microsoft.com/office/drawing/2014/main" id="{F31A5E58-095F-1083-DCA1-EC5CC6ACC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911" y="5111564"/>
            <a:ext cx="737127" cy="39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8C2E55E2-8BDA-FA3B-EB1E-E47C9B5E0F9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0791" y="5645543"/>
            <a:ext cx="1676218" cy="760208"/>
          </a:xfrm>
          <a:prstGeom prst="rect">
            <a:avLst/>
          </a:prstGeom>
        </p:spPr>
      </p:pic>
      <p:pic>
        <p:nvPicPr>
          <p:cNvPr id="3" name="Grafik 2" descr="Ein Bild, das Wirbellose enthält.&#10;&#10;KI-generierte Inhalte können fehlerhaft sein.">
            <a:extLst>
              <a:ext uri="{FF2B5EF4-FFF2-40B4-BE49-F238E27FC236}">
                <a16:creationId xmlns:a16="http://schemas.microsoft.com/office/drawing/2014/main" id="{EA6C255F-B4D3-9853-1483-881994F53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0"/>
          <a:stretch/>
        </p:blipFill>
        <p:spPr>
          <a:xfrm>
            <a:off x="640054" y="5004176"/>
            <a:ext cx="1347730" cy="1202818"/>
          </a:xfrm>
          <a:prstGeom prst="rect">
            <a:avLst/>
          </a:prstGeom>
        </p:spPr>
      </p:pic>
      <p:pic>
        <p:nvPicPr>
          <p:cNvPr id="56" name="Picture 2" descr="RUB-Logo">
            <a:extLst>
              <a:ext uri="{FF2B5EF4-FFF2-40B4-BE49-F238E27FC236}">
                <a16:creationId xmlns:a16="http://schemas.microsoft.com/office/drawing/2014/main" id="{D0492483-64F0-8F7A-EA6D-E7F74B029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1" b="35520"/>
          <a:stretch/>
        </p:blipFill>
        <p:spPr bwMode="auto">
          <a:xfrm>
            <a:off x="4339572" y="5904038"/>
            <a:ext cx="1568670" cy="31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4D14AB30-5E31-0BCA-38E6-14F490FCD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6985" y="5050544"/>
            <a:ext cx="2426274" cy="508424"/>
          </a:xfrm>
          <a:prstGeom prst="rect">
            <a:avLst/>
          </a:prstGeom>
        </p:spPr>
      </p:pic>
      <p:pic>
        <p:nvPicPr>
          <p:cNvPr id="59" name="Grafik 58" descr="Ein Bild, das Grafiken, Schwarzweiß, Muster, Kreis enthält.&#10;&#10;KI-generierte Inhalte können fehlerhaft sein.">
            <a:extLst>
              <a:ext uri="{FF2B5EF4-FFF2-40B4-BE49-F238E27FC236}">
                <a16:creationId xmlns:a16="http://schemas.microsoft.com/office/drawing/2014/main" id="{585EFFF6-67DC-1EB2-E3A1-DC3A852563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595" y="2906741"/>
            <a:ext cx="1684644" cy="1684644"/>
          </a:xfrm>
          <a:prstGeom prst="rect">
            <a:avLst/>
          </a:prstGeom>
        </p:spPr>
      </p:pic>
      <p:sp>
        <p:nvSpPr>
          <p:cNvPr id="60" name="Textfeld 59">
            <a:extLst>
              <a:ext uri="{FF2B5EF4-FFF2-40B4-BE49-F238E27FC236}">
                <a16:creationId xmlns:a16="http://schemas.microsoft.com/office/drawing/2014/main" id="{4240C69D-F605-4779-E218-438349D35A36}"/>
              </a:ext>
            </a:extLst>
          </p:cNvPr>
          <p:cNvSpPr txBox="1"/>
          <p:nvPr/>
        </p:nvSpPr>
        <p:spPr>
          <a:xfrm>
            <a:off x="289707" y="6139798"/>
            <a:ext cx="21836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[Amadeus M. Gebauer, LNM, TUM]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AF42436C-3FFE-658A-2748-9FF0E903BF61}"/>
              </a:ext>
            </a:extLst>
          </p:cNvPr>
          <p:cNvSpPr txBox="1"/>
          <p:nvPr/>
        </p:nvSpPr>
        <p:spPr>
          <a:xfrm>
            <a:off x="427396" y="4550958"/>
            <a:ext cx="18165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[Lena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Yoshihara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LNM, TUM]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006BA-DD42-67CD-7EE8-42315183E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13" y="518302"/>
            <a:ext cx="2944717" cy="101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F083108-A7B0-2593-DAB7-EBDF4CD114BD}"/>
              </a:ext>
            </a:extLst>
          </p:cNvPr>
          <p:cNvSpPr txBox="1"/>
          <p:nvPr/>
        </p:nvSpPr>
        <p:spPr>
          <a:xfrm>
            <a:off x="3490844" y="4534622"/>
            <a:ext cx="23883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2"/>
              </a:rPr>
              <a:t>github.com/4C-multiphysics/4C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7" name="Text Placeholder 1">
            <a:extLst>
              <a:ext uri="{FF2B5EF4-FFF2-40B4-BE49-F238E27FC236}">
                <a16:creationId xmlns:a16="http://schemas.microsoft.com/office/drawing/2014/main" id="{F9717EE1-EDDA-2CCA-EE4D-90A07F66AFE2}"/>
              </a:ext>
            </a:extLst>
          </p:cNvPr>
          <p:cNvSpPr txBox="1">
            <a:spLocks/>
          </p:cNvSpPr>
          <p:nvPr/>
        </p:nvSpPr>
        <p:spPr>
          <a:xfrm>
            <a:off x="6253768" y="1951604"/>
            <a:ext cx="5869680" cy="1277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An open-source Python framework for solver-independent multi-query analyses of large-scale computational models.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8" name="Text Placeholder 1">
            <a:extLst>
              <a:ext uri="{FF2B5EF4-FFF2-40B4-BE49-F238E27FC236}">
                <a16:creationId xmlns:a16="http://schemas.microsoft.com/office/drawing/2014/main" id="{58A5C178-61B8-1EC7-91B8-52B1347489A9}"/>
              </a:ext>
            </a:extLst>
          </p:cNvPr>
          <p:cNvSpPr txBox="1">
            <a:spLocks/>
          </p:cNvSpPr>
          <p:nvPr/>
        </p:nvSpPr>
        <p:spPr>
          <a:xfrm>
            <a:off x="6451249" y="4692088"/>
            <a:ext cx="2885103" cy="18701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ED6E00"/>
              </a:buClr>
              <a:buSzPct val="110000"/>
              <a:buFont typeface="Wingdings" pitchFamily="2" charset="2"/>
              <a:buChar char="§"/>
              <a:defRPr sz="2000" b="0" i="0" kern="1200">
                <a:solidFill>
                  <a:srgbClr val="48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ED6E00"/>
              </a:buClr>
              <a:buSzPct val="110000"/>
              <a:buFont typeface="Wingdings" pitchFamily="2" charset="2"/>
              <a:buChar char="§"/>
              <a:defRPr sz="1800" b="0" i="0" kern="1200">
                <a:solidFill>
                  <a:srgbClr val="48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ED6E00"/>
              </a:buClr>
              <a:buSzPct val="110000"/>
              <a:buFont typeface="Wingdings" pitchFamily="2" charset="2"/>
              <a:buChar char="§"/>
              <a:defRPr sz="1800" b="0" i="0" kern="1200">
                <a:solidFill>
                  <a:srgbClr val="48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ED6E00"/>
              </a:buClr>
              <a:buSzPct val="110000"/>
              <a:buFont typeface="Wingdings" pitchFamily="2" charset="2"/>
              <a:buChar char="§"/>
              <a:defRPr sz="1800" b="0" i="0" kern="1200">
                <a:solidFill>
                  <a:srgbClr val="48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ED6E00"/>
              </a:buClr>
              <a:buSzPct val="110000"/>
              <a:buFont typeface="Wingdings" pitchFamily="2" charset="2"/>
              <a:buChar char="§"/>
              <a:defRPr sz="1800" b="0" i="0" kern="1200">
                <a:solidFill>
                  <a:srgbClr val="48484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CBBFE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Applications: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BBFE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Parameter identification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BBFE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Sensitivity analysis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BBFE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Uncertainty quantification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BBFE"/>
              </a:buClr>
              <a:buSzPct val="11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Bayesian inverse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CBBFE"/>
              </a:buClr>
              <a:buSzPct val="110000"/>
              <a:buFont typeface="Wingdings" pitchFamily="2" charset="2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CBBFE"/>
              </a:buClr>
              <a:buSzPct val="110000"/>
              <a:buFont typeface="Wingdings" pitchFamily="2" charset="2"/>
              <a:buChar char="§"/>
              <a:tabLst/>
              <a:defRPr/>
            </a:pPr>
            <a:endParaRPr kumimoji="0" lang="en-DE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CBBFE"/>
              </a:buClr>
              <a:buSzPct val="110000"/>
              <a:buFont typeface="Wingdings" pitchFamily="2" charset="2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3" name="Picture 10" descr="tum-lbl">
            <a:extLst>
              <a:ext uri="{FF2B5EF4-FFF2-40B4-BE49-F238E27FC236}">
                <a16:creationId xmlns:a16="http://schemas.microsoft.com/office/drawing/2014/main" id="{E7005F35-204F-6F5B-D5EA-B60040D3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74" y="5190330"/>
            <a:ext cx="737127" cy="39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Grafik 56">
            <a:extLst>
              <a:ext uri="{FF2B5EF4-FFF2-40B4-BE49-F238E27FC236}">
                <a16:creationId xmlns:a16="http://schemas.microsoft.com/office/drawing/2014/main" id="{EC4BA78E-71D5-E768-3EB5-0A15D008A7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6301" y="5671431"/>
            <a:ext cx="2426274" cy="508424"/>
          </a:xfrm>
          <a:prstGeom prst="rect">
            <a:avLst/>
          </a:prstGeom>
        </p:spPr>
      </p:pic>
      <p:pic>
        <p:nvPicPr>
          <p:cNvPr id="1028" name="Picture 4" descr="Willmann, H., Nitzler, J., Brandstäter, S., Wall, W.A. (2022): Bayesian calibration of coupled computational mechanics models under uncertainty based on interface deformation. Advanced Modeling and Simulation in Engineering Sciences 9, 24. ">
            <a:extLst>
              <a:ext uri="{FF2B5EF4-FFF2-40B4-BE49-F238E27FC236}">
                <a16:creationId xmlns:a16="http://schemas.microsoft.com/office/drawing/2014/main" id="{80FB0AB1-8EC3-803D-D150-943151B2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97" y="2906741"/>
            <a:ext cx="2323216" cy="164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037040A-6171-1FBC-185F-2ABC5B62896B}"/>
              </a:ext>
            </a:extLst>
          </p:cNvPr>
          <p:cNvCxnSpPr/>
          <p:nvPr/>
        </p:nvCxnSpPr>
        <p:spPr>
          <a:xfrm>
            <a:off x="6132513" y="0"/>
            <a:ext cx="0" cy="685800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395ABE78-BBA0-EF57-D1EB-69ABECBA43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90844" y="6355419"/>
            <a:ext cx="1303017" cy="36856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DEEA0BA-80D1-D15A-9C09-00C04FC82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203" y="624022"/>
            <a:ext cx="5471886" cy="83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8D52E8-5EE5-D348-307F-282BB04272E2}"/>
              </a:ext>
            </a:extLst>
          </p:cNvPr>
          <p:cNvSpPr txBox="1"/>
          <p:nvPr/>
        </p:nvSpPr>
        <p:spPr bwMode="gray">
          <a:xfrm>
            <a:off x="6253768" y="6220895"/>
            <a:ext cx="58696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Biehler, J.,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Nitzler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J.,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Brandstaeter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S., Dinkel, M.,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Gravemeier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V.,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Haeusel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L. J., Rei, G. R., Willmann, H.,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Wirthl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B., &amp; Wall, W. A. (2025).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QUEENS: An Open-Source Python Framework for Solver-Independent Analyses of Large-Scale Computational Models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17"/>
              </a:rPr>
              <a:t>arXiv.2508.16316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87D045-20DA-D6B8-C8C6-1F20AB21D091}"/>
              </a:ext>
            </a:extLst>
          </p:cNvPr>
          <p:cNvGrpSpPr/>
          <p:nvPr/>
        </p:nvGrpSpPr>
        <p:grpSpPr>
          <a:xfrm>
            <a:off x="9317118" y="2921788"/>
            <a:ext cx="2874882" cy="1813202"/>
            <a:chOff x="7432413" y="3695852"/>
            <a:chExt cx="2874882" cy="1813202"/>
          </a:xfrm>
        </p:grpSpPr>
        <p:sp>
          <p:nvSpPr>
            <p:cNvPr id="7" name="Text Placeholder 1">
              <a:extLst>
                <a:ext uri="{FF2B5EF4-FFF2-40B4-BE49-F238E27FC236}">
                  <a16:creationId xmlns:a16="http://schemas.microsoft.com/office/drawing/2014/main" id="{983F89B1-5881-652E-58BD-633604309646}"/>
                </a:ext>
              </a:extLst>
            </p:cNvPr>
            <p:cNvSpPr txBox="1">
              <a:spLocks/>
            </p:cNvSpPr>
            <p:nvPr/>
          </p:nvSpPr>
          <p:spPr>
            <a:xfrm>
              <a:off x="7432413" y="5243685"/>
              <a:ext cx="2874882" cy="26536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20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rgbClr val="ED6E00"/>
                </a:buClr>
                <a:buSzPct val="110000"/>
                <a:buFont typeface="Wingdings" pitchFamily="2" charset="2"/>
                <a:buChar char="§"/>
                <a:defRPr sz="1800" b="0" i="0" kern="1200">
                  <a:solidFill>
                    <a:srgbClr val="484847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buNone/>
                <a:defRPr/>
              </a:pPr>
              <a:r>
                <a:rPr lang="de-DE" sz="1200" dirty="0">
                  <a:solidFill>
                    <a:srgbClr val="E7E6E6">
                      <a:lumMod val="10000"/>
                    </a:srgbClr>
                  </a:solidFill>
                  <a:latin typeface="Aptos" panose="020B0004020202020204" pitchFamily="34" charset="0"/>
                  <a:hlinkClick r:id="rId18"/>
                </a:rPr>
                <a:t>github.com/queens-py/queens</a:t>
              </a: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Aptos" panose="020B000402020202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A889590-ECC1-DE32-C979-92A6E5840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90585" y="3695852"/>
              <a:ext cx="1566859" cy="156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796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86D46C-9184-6C52-59C6-FDE15411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quantify uncertainties?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1BEB1-ADE9-FC95-4B34-D206E36DF1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A23D7-A1EB-9020-816F-96A2B21CA6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C2354-722F-B8E1-FD45-00A0584AE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D8F2D1DE-A1CA-2833-DDFF-ABBE7039EBC5}"/>
              </a:ext>
            </a:extLst>
          </p:cNvPr>
          <p:cNvSpPr>
            <a:spLocks noGrp="1"/>
          </p:cNvSpPr>
          <p:nvPr/>
        </p:nvSpPr>
        <p:spPr bwMode="auto">
          <a:xfrm>
            <a:off x="-8991" y="1790546"/>
            <a:ext cx="6104991" cy="71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defRPr lang="de-DE"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945" indent="-234945" algn="l">
              <a:lnSpc>
                <a:spcPct val="113999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de-DE"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0472" indent="-245527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-"/>
              <a:defRPr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17533" indent="-237061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-"/>
              <a:defRPr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52476" indent="-234945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ymbol"/>
              <a:buChar char="-"/>
              <a:defRPr sz="18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>
              <a:spcBef>
                <a:spcPts val="0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cs typeface="Calibri" panose="020F0502020204030204" pitchFamily="34" charset="0"/>
              </a:rPr>
              <a:t>Uncertainty Propagation</a:t>
            </a:r>
          </a:p>
          <a:p>
            <a:pPr algn="ctr"/>
            <a:r>
              <a:rPr lang="en-US" sz="2000" b="1" dirty="0">
                <a:cs typeface="Calibri" panose="020F0502020204030204" pitchFamily="34" charset="0"/>
              </a:rPr>
              <a:t>Forward Uncertainty Quantification (UQ)</a:t>
            </a:r>
          </a:p>
          <a:p>
            <a:pPr algn="ctr"/>
            <a:r>
              <a:rPr lang="en-US" sz="1800" dirty="0">
                <a:cs typeface="Calibri" panose="020F0502020204030204" pitchFamily="34" charset="0"/>
              </a:rPr>
              <a:t>Quantification of uncertainties in the output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18A584E3-3178-5B10-91E1-43CD86D274DD}"/>
              </a:ext>
            </a:extLst>
          </p:cNvPr>
          <p:cNvSpPr txBox="1">
            <a:spLocks/>
          </p:cNvSpPr>
          <p:nvPr/>
        </p:nvSpPr>
        <p:spPr bwMode="auto">
          <a:xfrm>
            <a:off x="6096000" y="1790546"/>
            <a:ext cx="6096000" cy="71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kern="0" dirty="0">
                <a:cs typeface="Calibri" panose="020F0502020204030204" pitchFamily="34" charset="0"/>
              </a:rPr>
              <a:t>Inverse Analysis (IA)</a:t>
            </a:r>
          </a:p>
          <a:p>
            <a:pPr algn="ctr"/>
            <a:r>
              <a:rPr lang="en-US" sz="2000" b="1" kern="0" dirty="0">
                <a:cs typeface="Calibri" panose="020F0502020204030204" pitchFamily="34" charset="0"/>
              </a:rPr>
              <a:t>Backward Uncertainty Quantification (UQ)</a:t>
            </a:r>
          </a:p>
          <a:p>
            <a:pPr algn="ctr"/>
            <a:r>
              <a:rPr lang="en-US" sz="1800" kern="0" dirty="0">
                <a:cs typeface="Calibri" panose="020F0502020204030204" pitchFamily="34" charset="0"/>
              </a:rPr>
              <a:t>Quantification of uncertainties in the input</a:t>
            </a:r>
          </a:p>
        </p:txBody>
      </p:sp>
      <p:sp>
        <p:nvSpPr>
          <p:cNvPr id="11" name="TextBox 54">
            <a:extLst>
              <a:ext uri="{FF2B5EF4-FFF2-40B4-BE49-F238E27FC236}">
                <a16:creationId xmlns:a16="http://schemas.microsoft.com/office/drawing/2014/main" id="{34521563-684A-E8DB-BCA4-CAC73CEFC80C}"/>
              </a:ext>
            </a:extLst>
          </p:cNvPr>
          <p:cNvSpPr txBox="1"/>
          <p:nvPr/>
        </p:nvSpPr>
        <p:spPr>
          <a:xfrm>
            <a:off x="1678105" y="30570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Forward UQ</a:t>
            </a:r>
          </a:p>
        </p:txBody>
      </p:sp>
      <p:sp>
        <p:nvSpPr>
          <p:cNvPr id="12" name="TextBox 55">
            <a:extLst>
              <a:ext uri="{FF2B5EF4-FFF2-40B4-BE49-F238E27FC236}">
                <a16:creationId xmlns:a16="http://schemas.microsoft.com/office/drawing/2014/main" id="{AF3CFF9B-884D-4884-B1CC-668DF836FD6B}"/>
              </a:ext>
            </a:extLst>
          </p:cNvPr>
          <p:cNvSpPr txBox="1"/>
          <p:nvPr/>
        </p:nvSpPr>
        <p:spPr>
          <a:xfrm>
            <a:off x="7783629" y="30570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Backward UQ</a:t>
            </a:r>
          </a:p>
        </p:txBody>
      </p:sp>
      <p:grpSp>
        <p:nvGrpSpPr>
          <p:cNvPr id="13" name="Gruppieren 33">
            <a:extLst>
              <a:ext uri="{FF2B5EF4-FFF2-40B4-BE49-F238E27FC236}">
                <a16:creationId xmlns:a16="http://schemas.microsoft.com/office/drawing/2014/main" id="{EA62A526-C9E8-89EC-354F-9265443D7CBD}"/>
              </a:ext>
            </a:extLst>
          </p:cNvPr>
          <p:cNvGrpSpPr/>
          <p:nvPr/>
        </p:nvGrpSpPr>
        <p:grpSpPr>
          <a:xfrm>
            <a:off x="6483198" y="3430915"/>
            <a:ext cx="5292419" cy="2741483"/>
            <a:chOff x="6483198" y="3430915"/>
            <a:chExt cx="5292419" cy="2741483"/>
          </a:xfrm>
        </p:grpSpPr>
        <p:grpSp>
          <p:nvGrpSpPr>
            <p:cNvPr id="14" name="Gruppieren 29">
              <a:extLst>
                <a:ext uri="{FF2B5EF4-FFF2-40B4-BE49-F238E27FC236}">
                  <a16:creationId xmlns:a16="http://schemas.microsoft.com/office/drawing/2014/main" id="{D2516DD3-3829-D11D-2887-E51A4E86A29E}"/>
                </a:ext>
              </a:extLst>
            </p:cNvPr>
            <p:cNvGrpSpPr/>
            <p:nvPr/>
          </p:nvGrpSpPr>
          <p:grpSpPr>
            <a:xfrm>
              <a:off x="6483198" y="3430915"/>
              <a:ext cx="5292419" cy="2432003"/>
              <a:chOff x="6483198" y="3430915"/>
              <a:chExt cx="5292419" cy="24320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70">
                    <a:extLst>
                      <a:ext uri="{FF2B5EF4-FFF2-40B4-BE49-F238E27FC236}">
                        <a16:creationId xmlns:a16="http://schemas.microsoft.com/office/drawing/2014/main" id="{EB5E6F3B-F81D-FE8A-6385-EAE7F2F328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0231" y="4203138"/>
                    <a:ext cx="85795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sz="140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Textfeld 70">
                    <a:extLst>
                      <a:ext uri="{FF2B5EF4-FFF2-40B4-BE49-F238E27FC236}">
                        <a16:creationId xmlns:a16="http://schemas.microsoft.com/office/drawing/2014/main" id="{9D2E4862-3D51-45AD-DF33-EB8296A73F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0231" y="4203138"/>
                    <a:ext cx="857954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Gruppieren 6">
                <a:extLst>
                  <a:ext uri="{FF2B5EF4-FFF2-40B4-BE49-F238E27FC236}">
                    <a16:creationId xmlns:a16="http://schemas.microsoft.com/office/drawing/2014/main" id="{9FE52F72-6ECC-8D6B-40F6-FE5D4D93BB45}"/>
                  </a:ext>
                </a:extLst>
              </p:cNvPr>
              <p:cNvGrpSpPr/>
              <p:nvPr/>
            </p:nvGrpSpPr>
            <p:grpSpPr>
              <a:xfrm>
                <a:off x="6483198" y="3430915"/>
                <a:ext cx="5292419" cy="2432003"/>
                <a:chOff x="6483198" y="3430915"/>
                <a:chExt cx="5292419" cy="2432003"/>
              </a:xfrm>
            </p:grpSpPr>
            <p:grpSp>
              <p:nvGrpSpPr>
                <p:cNvPr id="18" name="Gruppieren 66">
                  <a:extLst>
                    <a:ext uri="{FF2B5EF4-FFF2-40B4-BE49-F238E27FC236}">
                      <a16:creationId xmlns:a16="http://schemas.microsoft.com/office/drawing/2014/main" id="{07C38205-D009-743F-C12E-040CBA1E29CF}"/>
                    </a:ext>
                  </a:extLst>
                </p:cNvPr>
                <p:cNvGrpSpPr/>
                <p:nvPr/>
              </p:nvGrpSpPr>
              <p:grpSpPr>
                <a:xfrm>
                  <a:off x="6492256" y="3788342"/>
                  <a:ext cx="5283361" cy="2074576"/>
                  <a:chOff x="6492256" y="3788342"/>
                  <a:chExt cx="5283361" cy="2074576"/>
                </a:xfrm>
              </p:grpSpPr>
              <p:grpSp>
                <p:nvGrpSpPr>
                  <p:cNvPr id="20" name="Gruppieren 63">
                    <a:extLst>
                      <a:ext uri="{FF2B5EF4-FFF2-40B4-BE49-F238E27FC236}">
                        <a16:creationId xmlns:a16="http://schemas.microsoft.com/office/drawing/2014/main" id="{5968CE6B-616F-5D9E-E465-A44BC246685F}"/>
                      </a:ext>
                    </a:extLst>
                  </p:cNvPr>
                  <p:cNvGrpSpPr/>
                  <p:nvPr/>
                </p:nvGrpSpPr>
                <p:grpSpPr>
                  <a:xfrm>
                    <a:off x="6492256" y="3788342"/>
                    <a:ext cx="5283361" cy="2074576"/>
                    <a:chOff x="6492256" y="3788342"/>
                    <a:chExt cx="5283361" cy="2074576"/>
                  </a:xfrm>
                </p:grpSpPr>
                <p:grpSp>
                  <p:nvGrpSpPr>
                    <p:cNvPr id="23" name="Gruppieren 26">
                      <a:extLst>
                        <a:ext uri="{FF2B5EF4-FFF2-40B4-BE49-F238E27FC236}">
                          <a16:creationId xmlns:a16="http://schemas.microsoft.com/office/drawing/2014/main" id="{B4ADACBE-3D9E-234A-E936-7AFEDAAA9DF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492256" y="3788342"/>
                      <a:ext cx="5283361" cy="2074576"/>
                      <a:chOff x="6483720" y="3026342"/>
                      <a:chExt cx="4193458" cy="1438343"/>
                    </a:xfrm>
                  </p:grpSpPr>
                  <p:sp>
                    <p:nvSpPr>
                      <p:cNvPr id="27" name="TextBox 10">
                        <a:extLst>
                          <a:ext uri="{FF2B5EF4-FFF2-40B4-BE49-F238E27FC236}">
                            <a16:creationId xmlns:a16="http://schemas.microsoft.com/office/drawing/2014/main" id="{4260CF6F-F88A-6914-A1B8-B4478E46DC6D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9651143" y="3026343"/>
                        <a:ext cx="1026035" cy="1148081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Outputs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28" name="Gruppieren 27">
                        <a:extLst>
                          <a:ext uri="{FF2B5EF4-FFF2-40B4-BE49-F238E27FC236}">
                            <a16:creationId xmlns:a16="http://schemas.microsoft.com/office/drawing/2014/main" id="{C9B1FBA2-66F7-0CEC-6FE4-CED43F57AB1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44822" y="3372815"/>
                        <a:ext cx="773938" cy="744933"/>
                        <a:chOff x="9744728" y="3372818"/>
                        <a:chExt cx="768623" cy="747937"/>
                      </a:xfrm>
                    </p:grpSpPr>
                    <p:sp>
                      <p:nvSpPr>
                        <p:cNvPr id="34" name="Freihandform 344">
                          <a:extLst>
                            <a:ext uri="{FF2B5EF4-FFF2-40B4-BE49-F238E27FC236}">
                              <a16:creationId xmlns:a16="http://schemas.microsoft.com/office/drawing/2014/main" id="{8D202688-C72D-926F-5277-F48A10A162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792232" y="3425834"/>
                          <a:ext cx="689610" cy="497205"/>
                        </a:xfrm>
                        <a:custGeom>
                          <a:avLst/>
                          <a:gdLst>
                            <a:gd name="connsiteX0" fmla="*/ 0 w 689610"/>
                            <a:gd name="connsiteY0" fmla="*/ 497205 h 497205"/>
                            <a:gd name="connsiteX1" fmla="*/ 148590 w 689610"/>
                            <a:gd name="connsiteY1" fmla="*/ 388620 h 497205"/>
                            <a:gd name="connsiteX2" fmla="*/ 201930 w 689610"/>
                            <a:gd name="connsiteY2" fmla="*/ 247650 h 497205"/>
                            <a:gd name="connsiteX3" fmla="*/ 333375 w 689610"/>
                            <a:gd name="connsiteY3" fmla="*/ 291465 h 497205"/>
                            <a:gd name="connsiteX4" fmla="*/ 480060 w 689610"/>
                            <a:gd name="connsiteY4" fmla="*/ 236220 h 497205"/>
                            <a:gd name="connsiteX5" fmla="*/ 655320 w 689610"/>
                            <a:gd name="connsiteY5" fmla="*/ 36195 h 497205"/>
                            <a:gd name="connsiteX6" fmla="*/ 689610 w 689610"/>
                            <a:gd name="connsiteY6" fmla="*/ 0 h 49720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689610" h="497205">
                              <a:moveTo>
                                <a:pt x="0" y="497205"/>
                              </a:moveTo>
                              <a:cubicBezTo>
                                <a:pt x="57467" y="463708"/>
                                <a:pt x="114935" y="430212"/>
                                <a:pt x="148590" y="388620"/>
                              </a:cubicBezTo>
                              <a:cubicBezTo>
                                <a:pt x="182245" y="347027"/>
                                <a:pt x="171133" y="263842"/>
                                <a:pt x="201930" y="247650"/>
                              </a:cubicBezTo>
                              <a:cubicBezTo>
                                <a:pt x="232727" y="231458"/>
                                <a:pt x="287020" y="293370"/>
                                <a:pt x="333375" y="291465"/>
                              </a:cubicBezTo>
                              <a:cubicBezTo>
                                <a:pt x="379730" y="289560"/>
                                <a:pt x="426403" y="278765"/>
                                <a:pt x="480060" y="236220"/>
                              </a:cubicBezTo>
                              <a:cubicBezTo>
                                <a:pt x="533717" y="193675"/>
                                <a:pt x="620395" y="75565"/>
                                <a:pt x="655320" y="36195"/>
                              </a:cubicBezTo>
                              <a:cubicBezTo>
                                <a:pt x="690245" y="-3175"/>
                                <a:pt x="677862" y="26670"/>
                                <a:pt x="689610" y="0"/>
                              </a:cubicBezTo>
                            </a:path>
                          </a:pathLst>
                        </a:custGeom>
                        <a:ln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5" name="Group 39">
                          <a:extLst>
                            <a:ext uri="{FF2B5EF4-FFF2-40B4-BE49-F238E27FC236}">
                              <a16:creationId xmlns:a16="http://schemas.microsoft.com/office/drawing/2014/main" id="{309626AD-E1D4-7508-E627-0BE7EF9D888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44728" y="3372818"/>
                          <a:ext cx="768623" cy="747937"/>
                          <a:chOff x="9744735" y="3373170"/>
                          <a:chExt cx="1448668" cy="1768558"/>
                        </a:xfrm>
                      </p:grpSpPr>
                      <p:cxnSp>
                        <p:nvCxnSpPr>
                          <p:cNvPr id="36" name="Straight Arrow Connector 41">
                            <a:extLst>
                              <a:ext uri="{FF2B5EF4-FFF2-40B4-BE49-F238E27FC236}">
                                <a16:creationId xmlns:a16="http://schemas.microsoft.com/office/drawing/2014/main" id="{2978B55C-8CEB-CD9B-ED39-34B9252A6B4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744735" y="4761097"/>
                            <a:ext cx="1448668" cy="227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7" name="Straight Arrow Connector 43">
                            <a:extLst>
                              <a:ext uri="{FF2B5EF4-FFF2-40B4-BE49-F238E27FC236}">
                                <a16:creationId xmlns:a16="http://schemas.microsoft.com/office/drawing/2014/main" id="{B4822C2D-A667-C017-F71D-34EC1E226D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751537" y="3373170"/>
                            <a:ext cx="6310" cy="138339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8" name="TextBox 23">
                                <a:extLst>
                                  <a:ext uri="{FF2B5EF4-FFF2-40B4-BE49-F238E27FC236}">
                                    <a16:creationId xmlns:a16="http://schemas.microsoft.com/office/drawing/2014/main" id="{45B10FC1-4E9E-86C4-10EB-B3AC7EB7941F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 bwMode="auto">
                              <a:xfrm>
                                <a:off x="9744735" y="4787103"/>
                                <a:ext cx="1448668" cy="35462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spAutoFit/>
                              </a:bodyPr>
                              <a:lstStyle>
                                <a:defPPr>
                                  <a:defRPr lang="de-DE"/>
                                </a:defPPr>
                                <a:lvl1pPr marL="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sz="800"/>
                                  <a:t>Time </a:t>
                                </a:r>
                                <a14:m>
                                  <m:oMath xmlns:m="http://schemas.openxmlformats.org/officeDocument/2006/math">
                                    <m:r>
                                      <a:rPr lang="de-DE" sz="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oMath>
                                </a14:m>
                                <a:endParaRPr lang="en-US" sz="80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49" name="TextBox 23">
                                <a:extLst>
                                  <a:ext uri="{FF2B5EF4-FFF2-40B4-BE49-F238E27FC236}">
                                    <a16:creationId xmlns:a16="http://schemas.microsoft.com/office/drawing/2014/main" id="{F7062CEE-E3FA-FF66-B5DF-879BE6BFBF10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 bwMode="auto">
                              <a:xfrm>
                                <a:off x="9744735" y="4787103"/>
                                <a:ext cx="1448668" cy="35462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4"/>
                                <a:stretch>
                                  <a:fillRect b="-8333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39" name="Multiplication Sign 45">
                            <a:extLst>
                              <a:ext uri="{FF2B5EF4-FFF2-40B4-BE49-F238E27FC236}">
                                <a16:creationId xmlns:a16="http://schemas.microsoft.com/office/drawing/2014/main" id="{3A9B3A8A-2340-3ABE-181B-E919656016C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9895945" y="4490077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Multiplication Sign 46">
                            <a:extLst>
                              <a:ext uri="{FF2B5EF4-FFF2-40B4-BE49-F238E27FC236}">
                                <a16:creationId xmlns:a16="http://schemas.microsoft.com/office/drawing/2014/main" id="{2E1FB5BF-DBD5-79A5-6F81-B708E32A6DE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154907" y="4043594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" name="Multiplication Sign 47">
                            <a:extLst>
                              <a:ext uri="{FF2B5EF4-FFF2-40B4-BE49-F238E27FC236}">
                                <a16:creationId xmlns:a16="http://schemas.microsoft.com/office/drawing/2014/main" id="{1348BB22-9BBE-EC5A-6E4D-0954F183115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077516" y="4332319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" name="Multiplication Sign 48">
                            <a:extLst>
                              <a:ext uri="{FF2B5EF4-FFF2-40B4-BE49-F238E27FC236}">
                                <a16:creationId xmlns:a16="http://schemas.microsoft.com/office/drawing/2014/main" id="{8394D67B-830A-38D0-562F-12DF7AFD1B0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253132" y="3945366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3" name="Multiplication Sign 49">
                            <a:extLst>
                              <a:ext uri="{FF2B5EF4-FFF2-40B4-BE49-F238E27FC236}">
                                <a16:creationId xmlns:a16="http://schemas.microsoft.com/office/drawing/2014/main" id="{4B2F40A9-735F-0018-286C-ED453790E49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393030" y="4120983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" name="Multiplication Sign 50">
                            <a:extLst>
                              <a:ext uri="{FF2B5EF4-FFF2-40B4-BE49-F238E27FC236}">
                                <a16:creationId xmlns:a16="http://schemas.microsoft.com/office/drawing/2014/main" id="{7871A5C2-4A44-FB4E-04AF-556CAB26FBE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522407" y="3972155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5" name="Multiplication Sign 51">
                            <a:extLst>
                              <a:ext uri="{FF2B5EF4-FFF2-40B4-BE49-F238E27FC236}">
                                <a16:creationId xmlns:a16="http://schemas.microsoft.com/office/drawing/2014/main" id="{F61BAC55-735D-7AD8-F8A2-0E5BA928DF3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622224" y="4061452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6" name="Multiplication Sign 52">
                            <a:extLst>
                              <a:ext uri="{FF2B5EF4-FFF2-40B4-BE49-F238E27FC236}">
                                <a16:creationId xmlns:a16="http://schemas.microsoft.com/office/drawing/2014/main" id="{B3606857-E76C-3517-859D-4B3F8DAF611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698024" y="4156700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7" name="Multiplication Sign 53">
                            <a:extLst>
                              <a:ext uri="{FF2B5EF4-FFF2-40B4-BE49-F238E27FC236}">
                                <a16:creationId xmlns:a16="http://schemas.microsoft.com/office/drawing/2014/main" id="{4F9349CC-603A-F8C6-0126-FAFE9FCCDF9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1004609" y="3495902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sp>
                    <p:nvSpPr>
                      <p:cNvPr id="29" name="TextBox 6">
                        <a:extLst>
                          <a:ext uri="{FF2B5EF4-FFF2-40B4-BE49-F238E27FC236}">
                            <a16:creationId xmlns:a16="http://schemas.microsoft.com/office/drawing/2014/main" id="{7DB59A88-273E-1EF2-5E13-6B60885C5955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6483720" y="3026342"/>
                        <a:ext cx="1020804" cy="1148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Inputs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0" name="Pfeil nach rechts 333">
                        <a:extLst>
                          <a:ext uri="{FF2B5EF4-FFF2-40B4-BE49-F238E27FC236}">
                            <a16:creationId xmlns:a16="http://schemas.microsoft.com/office/drawing/2014/main" id="{2059A8BC-ABA0-DE7A-5C48-7A3CFA90C5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84177" y="3522953"/>
                        <a:ext cx="400986" cy="154858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" name="Pfeil nach rechts 334">
                        <a:extLst>
                          <a:ext uri="{FF2B5EF4-FFF2-40B4-BE49-F238E27FC236}">
                            <a16:creationId xmlns:a16="http://schemas.microsoft.com/office/drawing/2014/main" id="{09DB0201-E8DF-2C3E-F4D7-B5E616AEE2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0503" y="3522953"/>
                        <a:ext cx="400986" cy="154858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TextBox 8">
                        <a:extLst>
                          <a:ext uri="{FF2B5EF4-FFF2-40B4-BE49-F238E27FC236}">
                            <a16:creationId xmlns:a16="http://schemas.microsoft.com/office/drawing/2014/main" id="{D19589DF-DEE2-AA97-D53B-713EE3F01A1E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063017" y="3026342"/>
                        <a:ext cx="1026036" cy="1148081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Model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3" name="180-Grad-Pfeil 336">
                        <a:extLst>
                          <a:ext uri="{FF2B5EF4-FFF2-40B4-BE49-F238E27FC236}">
                            <a16:creationId xmlns:a16="http://schemas.microsoft.com/office/drawing/2014/main" id="{32470189-D4E1-A8D1-905F-50C25EA6178E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6896635" y="4238344"/>
                        <a:ext cx="3325821" cy="226341"/>
                      </a:xfrm>
                      <a:prstGeom prst="uturnArrow">
                        <a:avLst>
                          <a:gd name="adj1" fmla="val 25000"/>
                          <a:gd name="adj2" fmla="val 25000"/>
                          <a:gd name="adj3" fmla="val 25000"/>
                          <a:gd name="adj4" fmla="val 43750"/>
                          <a:gd name="adj5" fmla="val 95482"/>
                        </a:avLst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24" name="Picture 19" descr="Chart, surface chart&#10;&#10;Description automatically generated">
                      <a:extLst>
                        <a:ext uri="{FF2B5EF4-FFF2-40B4-BE49-F238E27FC236}">
                          <a16:creationId xmlns:a16="http://schemas.microsoft.com/office/drawing/2014/main" id="{2F0ABE1C-19F1-FE02-9023-A068973947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19603" t="11964" r="13400" b="5610"/>
                    <a:stretch/>
                  </p:blipFill>
                  <p:spPr>
                    <a:xfrm>
                      <a:off x="6728008" y="4220272"/>
                      <a:ext cx="833313" cy="907048"/>
                    </a:xfrm>
                    <a:prstGeom prst="rect">
                      <a:avLst/>
                    </a:prstGeom>
                    <a:noFill/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5" name="TextBox 44">
                          <a:extLst>
                            <a:ext uri="{FF2B5EF4-FFF2-40B4-BE49-F238E27FC236}">
                              <a16:creationId xmlns:a16="http://schemas.microsoft.com/office/drawing/2014/main" id="{36CEF312-7028-247E-7CAC-2568E5532D90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 rot="2731932">
                          <a:off x="6403729" y="4922651"/>
                          <a:ext cx="692142" cy="50127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900"/>
                            <a:t>Parameter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400" baseline="-25000"/>
                            <a:t>1</a:t>
                          </a:r>
                          <a:endParaRPr lang="en-US" sz="900" baseline="-25000"/>
                        </a:p>
                      </p:txBody>
                    </p:sp>
                  </mc:Choice>
                  <mc:Fallback xmlns="">
                    <p:sp>
                      <p:nvSpPr>
                        <p:cNvPr id="62" name="TextBox 44">
                          <a:extLst>
                            <a:ext uri="{FF2B5EF4-FFF2-40B4-BE49-F238E27FC236}">
                              <a16:creationId xmlns:a16="http://schemas.microsoft.com/office/drawing/2014/main" id="{F777EB47-C003-0DBE-F5A8-B89A157D9B7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 rot="2731932">
                          <a:off x="6403729" y="4922651"/>
                          <a:ext cx="692142" cy="50127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6" name="TextBox 45">
                          <a:extLst>
                            <a:ext uri="{FF2B5EF4-FFF2-40B4-BE49-F238E27FC236}">
                              <a16:creationId xmlns:a16="http://schemas.microsoft.com/office/drawing/2014/main" id="{FCC87ECE-7872-CF3A-E51C-F30320F3299D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 rot="19945637">
                          <a:off x="7043528" y="4977642"/>
                          <a:ext cx="747992" cy="5012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900"/>
                            <a:t>Parameter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400" baseline="-25000"/>
                            <a:t>2</a:t>
                          </a:r>
                          <a:endParaRPr lang="en-US" sz="900" baseline="-25000"/>
                        </a:p>
                      </p:txBody>
                    </p:sp>
                  </mc:Choice>
                  <mc:Fallback xmlns="">
                    <p:sp>
                      <p:nvSpPr>
                        <p:cNvPr id="63" name="TextBox 45">
                          <a:extLst>
                            <a:ext uri="{FF2B5EF4-FFF2-40B4-BE49-F238E27FC236}">
                              <a16:creationId xmlns:a16="http://schemas.microsoft.com/office/drawing/2014/main" id="{16F58350-A215-5651-C918-9FD4414B41B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 rot="19945637">
                          <a:off x="7043528" y="4977642"/>
                          <a:ext cx="747992" cy="501272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pic>
                <p:nvPicPr>
                  <p:cNvPr id="21" name="Picture 11" descr="A picture containing calendar&#10;&#10;Description automatically generated">
                    <a:extLst>
                      <a:ext uri="{FF2B5EF4-FFF2-40B4-BE49-F238E27FC236}">
                        <a16:creationId xmlns:a16="http://schemas.microsoft.com/office/drawing/2014/main" id="{BC1CB287-E20C-A024-621F-EEA7DAC79E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761870" y="4218345"/>
                    <a:ext cx="789976" cy="753169"/>
                  </a:xfrm>
                  <a:prstGeom prst="rect">
                    <a:avLst/>
                  </a:prstGeom>
                  <a:noFill/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" name="TextBox 40">
                        <a:extLst>
                          <a:ext uri="{FF2B5EF4-FFF2-40B4-BE49-F238E27FC236}">
                            <a16:creationId xmlns:a16="http://schemas.microsoft.com/office/drawing/2014/main" id="{EA159EBB-13E8-7FD6-8196-53F982D5483D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400" baseline="-25000"/>
                      </a:p>
                    </p:txBody>
                  </p:sp>
                </mc:Choice>
                <mc:Fallback xmlns="">
                  <p:sp>
                    <p:nvSpPr>
                      <p:cNvPr id="66" name="TextBox 40">
                        <a:extLst>
                          <a:ext uri="{FF2B5EF4-FFF2-40B4-BE49-F238E27FC236}">
                            <a16:creationId xmlns:a16="http://schemas.microsoft.com/office/drawing/2014/main" id="{C840188A-52B6-734E-35FE-ED84E30E408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" name="TextBox 54">
                  <a:extLst>
                    <a:ext uri="{FF2B5EF4-FFF2-40B4-BE49-F238E27FC236}">
                      <a16:creationId xmlns:a16="http://schemas.microsoft.com/office/drawing/2014/main" id="{B8C1FCF2-9CFD-75A5-2E6D-5256EB330CBC}"/>
                    </a:ext>
                  </a:extLst>
                </p:cNvPr>
                <p:cNvSpPr txBox="1"/>
                <p:nvPr/>
              </p:nvSpPr>
              <p:spPr>
                <a:xfrm>
                  <a:off x="6483198" y="3430915"/>
                  <a:ext cx="1313193" cy="33855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rgbClr val="FF0000"/>
                      </a:solidFill>
                    </a:rPr>
                    <a:t>Unknown</a:t>
                  </a:r>
                  <a:endParaRPr lang="en-US" sz="1600"/>
                </a:p>
              </p:txBody>
            </p:sp>
          </p:grpSp>
        </p:grpSp>
        <p:sp>
          <p:nvSpPr>
            <p:cNvPr id="15" name="Textfeld 68">
              <a:extLst>
                <a:ext uri="{FF2B5EF4-FFF2-40B4-BE49-F238E27FC236}">
                  <a16:creationId xmlns:a16="http://schemas.microsoft.com/office/drawing/2014/main" id="{FE67CF74-9413-1EA6-2C07-7DC47998F205}"/>
                </a:ext>
              </a:extLst>
            </p:cNvPr>
            <p:cNvSpPr txBox="1"/>
            <p:nvPr/>
          </p:nvSpPr>
          <p:spPr>
            <a:xfrm>
              <a:off x="8482039" y="5833844"/>
              <a:ext cx="1292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>
                  <a:solidFill>
                    <a:schemeClr val="accent1"/>
                  </a:solidFill>
                </a:rPr>
                <a:t>Update</a:t>
              </a:r>
            </a:p>
          </p:txBody>
        </p:sp>
      </p:grpSp>
      <p:grpSp>
        <p:nvGrpSpPr>
          <p:cNvPr id="48" name="Gruppieren 1">
            <a:extLst>
              <a:ext uri="{FF2B5EF4-FFF2-40B4-BE49-F238E27FC236}">
                <a16:creationId xmlns:a16="http://schemas.microsoft.com/office/drawing/2014/main" id="{161D8571-FA2D-6A1E-475D-1C59986D645E}"/>
              </a:ext>
            </a:extLst>
          </p:cNvPr>
          <p:cNvGrpSpPr/>
          <p:nvPr/>
        </p:nvGrpSpPr>
        <p:grpSpPr>
          <a:xfrm>
            <a:off x="369074" y="3430915"/>
            <a:ext cx="5365424" cy="2091181"/>
            <a:chOff x="369074" y="3430915"/>
            <a:chExt cx="5365424" cy="2091181"/>
          </a:xfrm>
        </p:grpSpPr>
        <p:grpSp>
          <p:nvGrpSpPr>
            <p:cNvPr id="49" name="Gruppieren 7">
              <a:extLst>
                <a:ext uri="{FF2B5EF4-FFF2-40B4-BE49-F238E27FC236}">
                  <a16:creationId xmlns:a16="http://schemas.microsoft.com/office/drawing/2014/main" id="{F7F3617E-7BB1-AD8E-8413-6C738EB316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9074" y="3788331"/>
              <a:ext cx="5365424" cy="1733765"/>
              <a:chOff x="361371" y="3026337"/>
              <a:chExt cx="4170201" cy="1194704"/>
            </a:xfrm>
            <a:noFill/>
          </p:grpSpPr>
          <p:grpSp>
            <p:nvGrpSpPr>
              <p:cNvPr id="51" name="Gruppieren 8">
                <a:extLst>
                  <a:ext uri="{FF2B5EF4-FFF2-40B4-BE49-F238E27FC236}">
                    <a16:creationId xmlns:a16="http://schemas.microsoft.com/office/drawing/2014/main" id="{3EC808AB-C205-C8DB-229B-886793486C5D}"/>
                  </a:ext>
                </a:extLst>
              </p:cNvPr>
              <p:cNvGrpSpPr/>
              <p:nvPr/>
            </p:nvGrpSpPr>
            <p:grpSpPr>
              <a:xfrm>
                <a:off x="361371" y="3026337"/>
                <a:ext cx="1019541" cy="1194704"/>
                <a:chOff x="363821" y="3026342"/>
                <a:chExt cx="1112541" cy="1249076"/>
              </a:xfrm>
              <a:grpFill/>
            </p:grpSpPr>
            <p:sp>
              <p:nvSpPr>
                <p:cNvPr id="64" name="TextBox 6">
                  <a:extLst>
                    <a:ext uri="{FF2B5EF4-FFF2-40B4-BE49-F238E27FC236}">
                      <a16:creationId xmlns:a16="http://schemas.microsoft.com/office/drawing/2014/main" id="{3FD90A29-F3B5-B344-068F-B0C290CBB842}"/>
                    </a:ext>
                  </a:extLst>
                </p:cNvPr>
                <p:cNvSpPr txBox="1"/>
                <p:nvPr/>
              </p:nvSpPr>
              <p:spPr bwMode="auto">
                <a:xfrm>
                  <a:off x="370163" y="3026342"/>
                  <a:ext cx="1106199" cy="1200329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Inputs</a:t>
                  </a:r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p:pic>
              <p:nvPicPr>
                <p:cNvPr id="65" name="Picture 19" descr="Chart, surface chart&#10;&#10;Description automatically generated">
                  <a:extLst>
                    <a:ext uri="{FF2B5EF4-FFF2-40B4-BE49-F238E27FC236}">
                      <a16:creationId xmlns:a16="http://schemas.microsoft.com/office/drawing/2014/main" id="{97A11F25-EFF7-1B49-E009-FA614C40DF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9603" t="11964" r="13400" b="5610"/>
                <a:stretch/>
              </p:blipFill>
              <p:spPr>
                <a:xfrm>
                  <a:off x="557912" y="3339501"/>
                  <a:ext cx="706761" cy="653475"/>
                </a:xfrm>
                <a:prstGeom prst="rect">
                  <a:avLst/>
                </a:prstGeom>
                <a:grpFill/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44">
                      <a:extLst>
                        <a:ext uri="{FF2B5EF4-FFF2-40B4-BE49-F238E27FC236}">
                          <a16:creationId xmlns:a16="http://schemas.microsoft.com/office/drawing/2014/main" id="{8F1A69D3-248A-849E-45D4-45565E456358}"/>
                        </a:ext>
                      </a:extLst>
                    </p:cNvPr>
                    <p:cNvSpPr txBox="1"/>
                    <p:nvPr/>
                  </p:nvSpPr>
                  <p:spPr bwMode="auto">
                    <a:xfrm rot="2731932">
                      <a:off x="327071" y="3813520"/>
                      <a:ext cx="498648" cy="425147"/>
                    </a:xfrm>
                    <a:prstGeom prst="rect">
                      <a:avLst/>
                    </a:prstGeom>
                    <a:grp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900"/>
                        <a:t>Parameter </a:t>
                      </a:r>
                      <a14:m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sz="1400" baseline="-25000"/>
                        <a:t>1</a:t>
                      </a:r>
                      <a:endParaRPr lang="en-US" sz="900" baseline="-25000"/>
                    </a:p>
                  </p:txBody>
                </p:sp>
              </mc:Choice>
              <mc:Fallback xmlns="">
                <p:sp>
                  <p:nvSpPr>
                    <p:cNvPr id="25" name="TextBox 44">
                      <a:extLst>
                        <a:ext uri="{FF2B5EF4-FFF2-40B4-BE49-F238E27FC236}">
                          <a16:creationId xmlns:a16="http://schemas.microsoft.com/office/drawing/2014/main" id="{3DB3FF63-D693-8609-43AF-381E0E58070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2731932">
                      <a:off x="327071" y="3813520"/>
                      <a:ext cx="498648" cy="42514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45">
                      <a:extLst>
                        <a:ext uri="{FF2B5EF4-FFF2-40B4-BE49-F238E27FC236}">
                          <a16:creationId xmlns:a16="http://schemas.microsoft.com/office/drawing/2014/main" id="{87291B0F-7453-0BAB-1D87-75C278924611}"/>
                        </a:ext>
                      </a:extLst>
                    </p:cNvPr>
                    <p:cNvSpPr txBox="1"/>
                    <p:nvPr/>
                  </p:nvSpPr>
                  <p:spPr bwMode="auto">
                    <a:xfrm rot="19945637">
                      <a:off x="825515" y="3885142"/>
                      <a:ext cx="634397" cy="361137"/>
                    </a:xfrm>
                    <a:prstGeom prst="rect">
                      <a:avLst/>
                    </a:prstGeom>
                    <a:grp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900"/>
                        <a:t>Parameter </a:t>
                      </a:r>
                      <a14:m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sz="1400" baseline="-25000"/>
                        <a:t>2</a:t>
                      </a:r>
                      <a:endParaRPr lang="en-US" sz="900" baseline="-25000"/>
                    </a:p>
                  </p:txBody>
                </p:sp>
              </mc:Choice>
              <mc:Fallback xmlns="">
                <p:sp>
                  <p:nvSpPr>
                    <p:cNvPr id="26" name="TextBox 45">
                      <a:extLst>
                        <a:ext uri="{FF2B5EF4-FFF2-40B4-BE49-F238E27FC236}">
                          <a16:creationId xmlns:a16="http://schemas.microsoft.com/office/drawing/2014/main" id="{1D3E0C7A-8540-B5F6-BBF8-D21F264F61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 rot="19945637">
                      <a:off x="825515" y="3885142"/>
                      <a:ext cx="634397" cy="36113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2" name="Gruppieren 9">
                <a:extLst>
                  <a:ext uri="{FF2B5EF4-FFF2-40B4-BE49-F238E27FC236}">
                    <a16:creationId xmlns:a16="http://schemas.microsoft.com/office/drawing/2014/main" id="{54F58F18-DC65-1A5E-ADAF-D0E30D3960B2}"/>
                  </a:ext>
                </a:extLst>
              </p:cNvPr>
              <p:cNvGrpSpPr/>
              <p:nvPr/>
            </p:nvGrpSpPr>
            <p:grpSpPr>
              <a:xfrm>
                <a:off x="3502198" y="3026342"/>
                <a:ext cx="1029374" cy="1148081"/>
                <a:chOff x="3501247" y="3026342"/>
                <a:chExt cx="1123272" cy="1200329"/>
              </a:xfrm>
              <a:grpFill/>
            </p:grpSpPr>
            <p:sp>
              <p:nvSpPr>
                <p:cNvPr id="59" name="TextBox 10">
                  <a:extLst>
                    <a:ext uri="{FF2B5EF4-FFF2-40B4-BE49-F238E27FC236}">
                      <a16:creationId xmlns:a16="http://schemas.microsoft.com/office/drawing/2014/main" id="{E041A608-979F-AD11-A218-D54013A20327}"/>
                    </a:ext>
                  </a:extLst>
                </p:cNvPr>
                <p:cNvSpPr txBox="1"/>
                <p:nvPr/>
              </p:nvSpPr>
              <p:spPr bwMode="auto">
                <a:xfrm>
                  <a:off x="3512651" y="3026342"/>
                  <a:ext cx="1111868" cy="1200329"/>
                </a:xfrm>
                <a:prstGeom prst="rect">
                  <a:avLst/>
                </a:prstGeom>
                <a:grp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Outputs</a:t>
                  </a:r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TextBox 40">
                      <a:extLst>
                        <a:ext uri="{FF2B5EF4-FFF2-40B4-BE49-F238E27FC236}">
                          <a16:creationId xmlns:a16="http://schemas.microsoft.com/office/drawing/2014/main" id="{6234CC6B-C0AD-0FE1-8C86-5186CA5C9B0A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3501247" y="3870985"/>
                      <a:ext cx="1111869" cy="221735"/>
                    </a:xfrm>
                    <a:prstGeom prst="rect">
                      <a:avLst/>
                    </a:prstGeom>
                    <a:grp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r>
                        <a:rPr lang="en-US" sz="1100"/>
                        <a:t>Output</a:t>
                      </a:r>
                      <a:r>
                        <a:rPr lang="en-US" sz="1400"/>
                        <a:t>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de-DE" sz="1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oMath>
                      </a14:m>
                      <a:endParaRPr lang="en-US" sz="1400" baseline="-25000"/>
                    </a:p>
                  </p:txBody>
                </p:sp>
              </mc:Choice>
              <mc:Fallback xmlns="">
                <p:sp>
                  <p:nvSpPr>
                    <p:cNvPr id="19" name="TextBox 40">
                      <a:extLst>
                        <a:ext uri="{FF2B5EF4-FFF2-40B4-BE49-F238E27FC236}">
                          <a16:creationId xmlns:a16="http://schemas.microsoft.com/office/drawing/2014/main" id="{F23E9658-F430-E98E-5CF1-D5E7E09BAF8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501247" y="3870985"/>
                      <a:ext cx="1111869" cy="221735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1" name="Gruppieren 19">
                  <a:extLst>
                    <a:ext uri="{FF2B5EF4-FFF2-40B4-BE49-F238E27FC236}">
                      <a16:creationId xmlns:a16="http://schemas.microsoft.com/office/drawing/2014/main" id="{853015DF-B07C-B0EB-2A85-098D02C57D84}"/>
                    </a:ext>
                  </a:extLst>
                </p:cNvPr>
                <p:cNvGrpSpPr/>
                <p:nvPr/>
              </p:nvGrpSpPr>
              <p:grpSpPr>
                <a:xfrm>
                  <a:off x="3679252" y="3384572"/>
                  <a:ext cx="747106" cy="490890"/>
                  <a:chOff x="3684357" y="3349524"/>
                  <a:chExt cx="1750383" cy="642766"/>
                </a:xfrm>
                <a:grpFill/>
              </p:grpSpPr>
              <p:cxnSp>
                <p:nvCxnSpPr>
                  <p:cNvPr id="62" name="Straight Arrow Connector 16">
                    <a:extLst>
                      <a:ext uri="{FF2B5EF4-FFF2-40B4-BE49-F238E27FC236}">
                        <a16:creationId xmlns:a16="http://schemas.microsoft.com/office/drawing/2014/main" id="{93F4B5C8-F055-D96E-C128-F74A15F0F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84357" y="3987897"/>
                    <a:ext cx="1750383" cy="4393"/>
                  </a:xfrm>
                  <a:prstGeom prst="straightConnector1">
                    <a:avLst/>
                  </a:prstGeom>
                  <a:grpFill/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Freihandform 292">
                    <a:extLst>
                      <a:ext uri="{FF2B5EF4-FFF2-40B4-BE49-F238E27FC236}">
                        <a16:creationId xmlns:a16="http://schemas.microsoft.com/office/drawing/2014/main" id="{E720EA57-FAE7-1E8D-7019-72992EDEF719}"/>
                      </a:ext>
                    </a:extLst>
                  </p:cNvPr>
                  <p:cNvSpPr/>
                  <p:nvPr/>
                </p:nvSpPr>
                <p:spPr>
                  <a:xfrm>
                    <a:off x="3753873" y="3349524"/>
                    <a:ext cx="1526193" cy="635660"/>
                  </a:xfrm>
                  <a:custGeom>
                    <a:avLst/>
                    <a:gdLst>
                      <a:gd name="connsiteX0" fmla="*/ 0 w 1289370"/>
                      <a:gd name="connsiteY0" fmla="*/ 635660 h 635660"/>
                      <a:gd name="connsiteX1" fmla="*/ 243402 w 1289370"/>
                      <a:gd name="connsiteY1" fmla="*/ 385680 h 635660"/>
                      <a:gd name="connsiteX2" fmla="*/ 309186 w 1289370"/>
                      <a:gd name="connsiteY2" fmla="*/ 115965 h 635660"/>
                      <a:gd name="connsiteX3" fmla="*/ 486803 w 1289370"/>
                      <a:gd name="connsiteY3" fmla="*/ 10711 h 635660"/>
                      <a:gd name="connsiteX4" fmla="*/ 644685 w 1289370"/>
                      <a:gd name="connsiteY4" fmla="*/ 359367 h 635660"/>
                      <a:gd name="connsiteX5" fmla="*/ 815724 w 1289370"/>
                      <a:gd name="connsiteY5" fmla="*/ 484357 h 635660"/>
                      <a:gd name="connsiteX6" fmla="*/ 1289370 w 1289370"/>
                      <a:gd name="connsiteY6" fmla="*/ 629082 h 635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89370" h="635660">
                        <a:moveTo>
                          <a:pt x="0" y="635660"/>
                        </a:moveTo>
                        <a:cubicBezTo>
                          <a:pt x="95935" y="553978"/>
                          <a:pt x="191871" y="472296"/>
                          <a:pt x="243402" y="385680"/>
                        </a:cubicBezTo>
                        <a:cubicBezTo>
                          <a:pt x="294933" y="299064"/>
                          <a:pt x="268619" y="178460"/>
                          <a:pt x="309186" y="115965"/>
                        </a:cubicBezTo>
                        <a:cubicBezTo>
                          <a:pt x="349753" y="53470"/>
                          <a:pt x="430887" y="-29856"/>
                          <a:pt x="486803" y="10711"/>
                        </a:cubicBezTo>
                        <a:cubicBezTo>
                          <a:pt x="542719" y="51278"/>
                          <a:pt x="589865" y="280426"/>
                          <a:pt x="644685" y="359367"/>
                        </a:cubicBezTo>
                        <a:cubicBezTo>
                          <a:pt x="699505" y="438308"/>
                          <a:pt x="708277" y="439405"/>
                          <a:pt x="815724" y="484357"/>
                        </a:cubicBezTo>
                        <a:cubicBezTo>
                          <a:pt x="923171" y="529309"/>
                          <a:pt x="1190694" y="604961"/>
                          <a:pt x="1289370" y="629082"/>
                        </a:cubicBezTo>
                      </a:path>
                    </a:pathLst>
                  </a:custGeom>
                  <a:grpFill/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3" name="Pfeil nach rechts 282">
                <a:extLst>
                  <a:ext uri="{FF2B5EF4-FFF2-40B4-BE49-F238E27FC236}">
                    <a16:creationId xmlns:a16="http://schemas.microsoft.com/office/drawing/2014/main" id="{E6B9542E-BCEA-A835-2223-2D93BB6C9926}"/>
                  </a:ext>
                </a:extLst>
              </p:cNvPr>
              <p:cNvSpPr/>
              <p:nvPr/>
            </p:nvSpPr>
            <p:spPr>
              <a:xfrm>
                <a:off x="1460012" y="3522953"/>
                <a:ext cx="398207" cy="1548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54" name="Pfeil nach rechts 283">
                <a:extLst>
                  <a:ext uri="{FF2B5EF4-FFF2-40B4-BE49-F238E27FC236}">
                    <a16:creationId xmlns:a16="http://schemas.microsoft.com/office/drawing/2014/main" id="{85F0FE9B-0623-DB54-F505-586EAB3FFBC5}"/>
                  </a:ext>
                </a:extLst>
              </p:cNvPr>
              <p:cNvSpPr/>
              <p:nvPr/>
            </p:nvSpPr>
            <p:spPr>
              <a:xfrm>
                <a:off x="3035343" y="3522953"/>
                <a:ext cx="398207" cy="1548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grpSp>
            <p:nvGrpSpPr>
              <p:cNvPr id="55" name="Gruppieren 12">
                <a:extLst>
                  <a:ext uri="{FF2B5EF4-FFF2-40B4-BE49-F238E27FC236}">
                    <a16:creationId xmlns:a16="http://schemas.microsoft.com/office/drawing/2014/main" id="{A40B9B83-C9DF-3DF3-18A4-9709A0C9A41F}"/>
                  </a:ext>
                </a:extLst>
              </p:cNvPr>
              <p:cNvGrpSpPr/>
              <p:nvPr/>
            </p:nvGrpSpPr>
            <p:grpSpPr>
              <a:xfrm>
                <a:off x="1912318" y="3026342"/>
                <a:ext cx="1112964" cy="1148081"/>
                <a:chOff x="1912318" y="3026342"/>
                <a:chExt cx="1112964" cy="1148081"/>
              </a:xfrm>
              <a:grpFill/>
            </p:grpSpPr>
            <p:sp>
              <p:nvSpPr>
                <p:cNvPr id="56" name="TextBox 8">
                  <a:extLst>
                    <a:ext uri="{FF2B5EF4-FFF2-40B4-BE49-F238E27FC236}">
                      <a16:creationId xmlns:a16="http://schemas.microsoft.com/office/drawing/2014/main" id="{5A818800-340A-9643-D720-18456E540F75}"/>
                    </a:ext>
                  </a:extLst>
                </p:cNvPr>
                <p:cNvSpPr txBox="1"/>
                <p:nvPr/>
              </p:nvSpPr>
              <p:spPr bwMode="auto">
                <a:xfrm>
                  <a:off x="1935533" y="3026342"/>
                  <a:ext cx="1018924" cy="1148081"/>
                </a:xfrm>
                <a:prstGeom prst="rect">
                  <a:avLst/>
                </a:prstGeom>
                <a:grp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/>
                    <a:t>Model</a:t>
                  </a:r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  <a:p>
                  <a:pPr algn="ctr"/>
                  <a:endParaRPr lang="en-US"/>
                </a:p>
              </p:txBody>
            </p:sp>
            <p:pic>
              <p:nvPicPr>
                <p:cNvPr id="57" name="Picture 11" descr="A picture containing calendar&#10;&#10;Description automatically generated">
                  <a:extLst>
                    <a:ext uri="{FF2B5EF4-FFF2-40B4-BE49-F238E27FC236}">
                      <a16:creationId xmlns:a16="http://schemas.microsoft.com/office/drawing/2014/main" id="{93927B6D-DD5B-F16C-6D8B-AC9D857527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70483" y="3325203"/>
                  <a:ext cx="613998" cy="518994"/>
                </a:xfrm>
                <a:prstGeom prst="rect">
                  <a:avLst/>
                </a:prstGeom>
                <a:grpFill/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40">
                      <a:extLst>
                        <a:ext uri="{FF2B5EF4-FFF2-40B4-BE49-F238E27FC236}">
                          <a16:creationId xmlns:a16="http://schemas.microsoft.com/office/drawing/2014/main" id="{E01FFAB9-E082-8DDD-A87A-ADF08955BCE0}"/>
                        </a:ext>
                      </a:extLst>
                    </p:cNvPr>
                    <p:cNvSpPr txBox="1"/>
                    <p:nvPr/>
                  </p:nvSpPr>
                  <p:spPr bwMode="auto">
                    <a:xfrm>
                      <a:off x="1912318" y="3891467"/>
                      <a:ext cx="1112964" cy="237020"/>
                    </a:xfrm>
                    <a:prstGeom prst="rect">
                      <a:avLst/>
                    </a:prstGeom>
                    <a:grpFill/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>
                      <a:defPPr>
                        <a:defRPr lang="de-DE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de-DE" sz="14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de-DE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  <m:d>
                              <m:d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1400" baseline="-25000"/>
                    </a:p>
                  </p:txBody>
                </p:sp>
              </mc:Choice>
              <mc:Fallback xmlns="">
                <p:sp>
                  <p:nvSpPr>
                    <p:cNvPr id="17" name="TextBox 40">
                      <a:extLst>
                        <a:ext uri="{FF2B5EF4-FFF2-40B4-BE49-F238E27FC236}">
                          <a16:creationId xmlns:a16="http://schemas.microsoft.com/office/drawing/2014/main" id="{85490531-E839-00CC-1292-ACADC4F2A3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912318" y="3891467"/>
                      <a:ext cx="1112964" cy="23702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50" name="TextBox 54">
              <a:extLst>
                <a:ext uri="{FF2B5EF4-FFF2-40B4-BE49-F238E27FC236}">
                  <a16:creationId xmlns:a16="http://schemas.microsoft.com/office/drawing/2014/main" id="{FAD762B8-3B93-9404-F0C6-DE27E092F1B7}"/>
                </a:ext>
              </a:extLst>
            </p:cNvPr>
            <p:cNvSpPr txBox="1"/>
            <p:nvPr/>
          </p:nvSpPr>
          <p:spPr>
            <a:xfrm>
              <a:off x="4421305" y="3430915"/>
              <a:ext cx="1313193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0000"/>
                  </a:solidFill>
                </a:rPr>
                <a:t>Unknown</a:t>
              </a:r>
              <a:endParaRPr lang="en-US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21">
                <a:extLst>
                  <a:ext uri="{FF2B5EF4-FFF2-40B4-BE49-F238E27FC236}">
                    <a16:creationId xmlns:a16="http://schemas.microsoft.com/office/drawing/2014/main" id="{F9E49444-CE49-9EA4-9D0F-8071A955B084}"/>
                  </a:ext>
                </a:extLst>
              </p:cNvPr>
              <p:cNvSpPr txBox="1"/>
              <p:nvPr/>
            </p:nvSpPr>
            <p:spPr bwMode="auto">
              <a:xfrm>
                <a:off x="10702715" y="4762552"/>
                <a:ext cx="1053769" cy="3028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4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obs</m:t>
                          </m:r>
                        </m:sub>
                      </m:sSub>
                    </m:oMath>
                  </m:oMathPara>
                </a14:m>
                <a:endParaRPr lang="en-US" sz="1400" baseline="-250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8" name="TextBox 21">
                <a:extLst>
                  <a:ext uri="{FF2B5EF4-FFF2-40B4-BE49-F238E27FC236}">
                    <a16:creationId xmlns:a16="http://schemas.microsoft.com/office/drawing/2014/main" id="{F9E49444-CE49-9EA4-9D0F-8071A955B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02715" y="4762552"/>
                <a:ext cx="1053769" cy="302840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40">
                <a:extLst>
                  <a:ext uri="{FF2B5EF4-FFF2-40B4-BE49-F238E27FC236}">
                    <a16:creationId xmlns:a16="http://schemas.microsoft.com/office/drawing/2014/main" id="{AC0280CD-1404-478E-0B66-94AEEACC7522}"/>
                  </a:ext>
                </a:extLst>
              </p:cNvPr>
              <p:cNvSpPr txBox="1"/>
              <p:nvPr/>
            </p:nvSpPr>
            <p:spPr bwMode="auto">
              <a:xfrm>
                <a:off x="4538299" y="4266707"/>
                <a:ext cx="1431951" cy="3028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aseline="-25000"/>
              </a:p>
            </p:txBody>
          </p:sp>
        </mc:Choice>
        <mc:Fallback xmlns="">
          <p:sp>
            <p:nvSpPr>
              <p:cNvPr id="69" name="TextBox 40">
                <a:extLst>
                  <a:ext uri="{FF2B5EF4-FFF2-40B4-BE49-F238E27FC236}">
                    <a16:creationId xmlns:a16="http://schemas.microsoft.com/office/drawing/2014/main" id="{AC0280CD-1404-478E-0B66-94AEEACC7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8299" y="4266707"/>
                <a:ext cx="1431951" cy="302840"/>
              </a:xfrm>
              <a:prstGeom prst="rect">
                <a:avLst/>
              </a:prstGeom>
              <a:blipFill>
                <a:blip r:embed="rId1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DC8D45-3CF1-DB62-95D5-212192579D18}"/>
              </a:ext>
            </a:extLst>
          </p:cNvPr>
          <p:cNvCxnSpPr>
            <a:stCxn id="3" idx="2"/>
            <a:endCxn id="6" idx="0"/>
          </p:cNvCxnSpPr>
          <p:nvPr/>
        </p:nvCxnSpPr>
        <p:spPr>
          <a:xfrm>
            <a:off x="6096000" y="1198593"/>
            <a:ext cx="0" cy="539403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96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68" grpId="0"/>
      <p:bldP spid="6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47D5E8-EB2B-51C5-0302-186FFAA3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Uncertainty Quantification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46017-C636-F1CD-F4CD-58F26C27A7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84AF7-5C48-6264-BCE9-DB7E56C378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BA505-4DC9-002D-2499-DD81064E4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3F9399F6-7298-BECD-AAA8-32820D20E36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5040410" cy="4808590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sz="4400"/>
              </a:p>
              <a:p>
                <a:pPr marL="0" indent="0">
                  <a:buNone/>
                </a:pPr>
                <a:r>
                  <a:rPr lang="en-US"/>
                  <a:t>Known: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Probability density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br>
                  <a:rPr lang="de-DE" b="0"/>
                </a:br>
                <a:r>
                  <a:rPr lang="en-US"/>
                  <a:t>of uncertain model inputs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/>
              </a:p>
              <a:p>
                <a:pPr marL="0" indent="0"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Unknown: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/>
                  <a:t>Probability density function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de-DE"/>
                </a:br>
                <a:r>
                  <a:rPr lang="de-DE" err="1"/>
                  <a:t>of</a:t>
                </a:r>
                <a:r>
                  <a:rPr lang="de-DE"/>
                  <a:t> </a:t>
                </a:r>
                <a:r>
                  <a:rPr lang="de-DE" err="1"/>
                  <a:t>uncertain</a:t>
                </a:r>
                <a:r>
                  <a:rPr lang="de-DE"/>
                  <a:t> </a:t>
                </a:r>
                <a:r>
                  <a:rPr lang="de-DE" err="1"/>
                  <a:t>output</a:t>
                </a:r>
                <a:r>
                  <a:rPr lang="de-DE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/>
              </a:p>
              <a:p>
                <a:pPr marL="201168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3F9399F6-7298-BECD-AAA8-32820D20E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6000" y="1368403"/>
                <a:ext cx="5040410" cy="4808590"/>
              </a:xfrm>
              <a:blipFill>
                <a:blip r:embed="rId2"/>
                <a:stretch>
                  <a:fillRect l="-30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1">
                <a:extLst>
                  <a:ext uri="{FF2B5EF4-FFF2-40B4-BE49-F238E27FC236}">
                    <a16:creationId xmlns:a16="http://schemas.microsoft.com/office/drawing/2014/main" id="{E598584C-82C1-184B-7305-34045C0651A9}"/>
                  </a:ext>
                </a:extLst>
              </p:cNvPr>
              <p:cNvSpPr txBox="1"/>
              <p:nvPr/>
            </p:nvSpPr>
            <p:spPr>
              <a:xfrm>
                <a:off x="7459001" y="1784015"/>
                <a:ext cx="2635624" cy="67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lang="de-DE" sz="1400"/>
                </a:br>
                <a:endParaRPr lang="de-DE" sz="1400"/>
              </a:p>
              <a:p>
                <a:r>
                  <a:rPr lang="de-DE" sz="800" b="0" i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br>
                  <a:rPr lang="de-DE" sz="1200" b="0" i="1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de-DE" sz="1200"/>
                  <a:t> </a:t>
                </a:r>
                <a:r>
                  <a:rPr lang="de-DE" sz="1200" err="1"/>
                  <a:t>is</a:t>
                </a:r>
                <a:r>
                  <a:rPr lang="de-DE" sz="1200"/>
                  <a:t> </a:t>
                </a:r>
                <a:r>
                  <a:rPr lang="de-DE" sz="1200" err="1"/>
                  <a:t>the</a:t>
                </a:r>
                <a:r>
                  <a:rPr lang="de-DE" sz="1200"/>
                  <a:t> Dirac </a:t>
                </a:r>
                <a:r>
                  <a:rPr lang="de-DE" sz="1200" err="1"/>
                  <a:t>mass</a:t>
                </a:r>
                <a:r>
                  <a:rPr lang="de-DE" sz="1200"/>
                  <a:t> </a:t>
                </a:r>
                <a:r>
                  <a:rPr lang="de-DE" sz="1200" err="1"/>
                  <a:t>delta</a:t>
                </a:r>
                <a:endParaRPr lang="de-DE" sz="1200"/>
              </a:p>
            </p:txBody>
          </p:sp>
        </mc:Choice>
        <mc:Fallback xmlns="">
          <p:sp>
            <p:nvSpPr>
              <p:cNvPr id="8" name="Textfeld 1">
                <a:extLst>
                  <a:ext uri="{FF2B5EF4-FFF2-40B4-BE49-F238E27FC236}">
                    <a16:creationId xmlns:a16="http://schemas.microsoft.com/office/drawing/2014/main" id="{E598584C-82C1-184B-7305-34045C065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01" y="1784015"/>
                <a:ext cx="2635624" cy="670055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7CE7D41-7EF6-03A3-CEB6-FCA9A59580B3}"/>
              </a:ext>
            </a:extLst>
          </p:cNvPr>
          <p:cNvGrpSpPr/>
          <p:nvPr/>
        </p:nvGrpSpPr>
        <p:grpSpPr>
          <a:xfrm>
            <a:off x="6096000" y="3418885"/>
            <a:ext cx="1311752" cy="1733765"/>
            <a:chOff x="363821" y="3026342"/>
            <a:chExt cx="1112541" cy="1249076"/>
          </a:xfrm>
          <a:noFill/>
        </p:grpSpPr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749E4131-3C47-5F0D-AE8B-FE5A4D98B15E}"/>
                </a:ext>
              </a:extLst>
            </p:cNvPr>
            <p:cNvSpPr txBox="1"/>
            <p:nvPr/>
          </p:nvSpPr>
          <p:spPr bwMode="auto">
            <a:xfrm>
              <a:off x="370163" y="3026342"/>
              <a:ext cx="1106199" cy="1200329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Inputs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p:pic>
          <p:nvPicPr>
            <p:cNvPr id="11" name="Picture 19" descr="Chart, surface chart&#10;&#10;Description automatically generated">
              <a:extLst>
                <a:ext uri="{FF2B5EF4-FFF2-40B4-BE49-F238E27FC236}">
                  <a16:creationId xmlns:a16="http://schemas.microsoft.com/office/drawing/2014/main" id="{24BB9AD4-92A1-9AE5-2D0F-28566D3DD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03" t="11964" r="13400" b="5610"/>
            <a:stretch/>
          </p:blipFill>
          <p:spPr>
            <a:xfrm>
              <a:off x="557912" y="3339501"/>
              <a:ext cx="706761" cy="653475"/>
            </a:xfrm>
            <a:prstGeom prst="rect">
              <a:avLst/>
            </a:prstGeom>
            <a:grp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44">
                  <a:extLst>
                    <a:ext uri="{FF2B5EF4-FFF2-40B4-BE49-F238E27FC236}">
                      <a16:creationId xmlns:a16="http://schemas.microsoft.com/office/drawing/2014/main" id="{8A527EA4-ED82-5D4E-4C3E-E6A14383B8D3}"/>
                    </a:ext>
                  </a:extLst>
                </p:cNvPr>
                <p:cNvSpPr txBox="1"/>
                <p:nvPr/>
              </p:nvSpPr>
              <p:spPr bwMode="auto">
                <a:xfrm rot="2731932">
                  <a:off x="327071" y="3813520"/>
                  <a:ext cx="498648" cy="425147"/>
                </a:xfrm>
                <a:prstGeom prst="rect">
                  <a:avLst/>
                </a:prstGeom>
                <a:grp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900"/>
                    <a:t>Parameter </a:t>
                  </a:r>
                  <a14:m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baseline="-25000"/>
                    <a:t>1</a:t>
                  </a:r>
                  <a:endParaRPr lang="en-US" sz="900" baseline="-25000"/>
                </a:p>
              </p:txBody>
            </p:sp>
          </mc:Choice>
          <mc:Fallback xmlns="">
            <p:sp>
              <p:nvSpPr>
                <p:cNvPr id="44" name="TextBox 44">
                  <a:extLst>
                    <a:ext uri="{FF2B5EF4-FFF2-40B4-BE49-F238E27FC236}">
                      <a16:creationId xmlns:a16="http://schemas.microsoft.com/office/drawing/2014/main" id="{B415D8CA-21BC-DCB0-5272-D54BB1B8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2731932">
                  <a:off x="327071" y="3813520"/>
                  <a:ext cx="498648" cy="42514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45">
                  <a:extLst>
                    <a:ext uri="{FF2B5EF4-FFF2-40B4-BE49-F238E27FC236}">
                      <a16:creationId xmlns:a16="http://schemas.microsoft.com/office/drawing/2014/main" id="{7667A65C-5AA8-6EBF-0C5B-7F32E974ECE3}"/>
                    </a:ext>
                  </a:extLst>
                </p:cNvPr>
                <p:cNvSpPr txBox="1"/>
                <p:nvPr/>
              </p:nvSpPr>
              <p:spPr bwMode="auto">
                <a:xfrm rot="19945637">
                  <a:off x="825515" y="3885142"/>
                  <a:ext cx="634397" cy="361137"/>
                </a:xfrm>
                <a:prstGeom prst="rect">
                  <a:avLst/>
                </a:prstGeom>
                <a:grp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900"/>
                    <a:t>Parameter </a:t>
                  </a:r>
                  <a14:m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a14:m>
                  <a:r>
                    <a:rPr lang="en-US" sz="1400" baseline="-25000"/>
                    <a:t>2</a:t>
                  </a:r>
                  <a:endParaRPr lang="en-US" sz="900" baseline="-25000"/>
                </a:p>
              </p:txBody>
            </p:sp>
          </mc:Choice>
          <mc:Fallback xmlns="">
            <p:sp>
              <p:nvSpPr>
                <p:cNvPr id="45" name="TextBox 45">
                  <a:extLst>
                    <a:ext uri="{FF2B5EF4-FFF2-40B4-BE49-F238E27FC236}">
                      <a16:creationId xmlns:a16="http://schemas.microsoft.com/office/drawing/2014/main" id="{485F3301-D43F-0E34-BE67-82A9599720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945637">
                  <a:off x="825515" y="3885142"/>
                  <a:ext cx="634397" cy="3611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pieren 9">
            <a:extLst>
              <a:ext uri="{FF2B5EF4-FFF2-40B4-BE49-F238E27FC236}">
                <a16:creationId xmlns:a16="http://schemas.microsoft.com/office/drawing/2014/main" id="{A0F1EFEE-D561-CF6C-3D94-E14E578664F5}"/>
              </a:ext>
            </a:extLst>
          </p:cNvPr>
          <p:cNvGrpSpPr/>
          <p:nvPr/>
        </p:nvGrpSpPr>
        <p:grpSpPr>
          <a:xfrm>
            <a:off x="10137021" y="3418892"/>
            <a:ext cx="1324403" cy="1666105"/>
            <a:chOff x="3501247" y="3026342"/>
            <a:chExt cx="1123272" cy="1200329"/>
          </a:xfrm>
          <a:noFill/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0D31A56F-99C0-9FC6-2F99-21F8B5839B22}"/>
                </a:ext>
              </a:extLst>
            </p:cNvPr>
            <p:cNvSpPr txBox="1"/>
            <p:nvPr/>
          </p:nvSpPr>
          <p:spPr bwMode="auto">
            <a:xfrm>
              <a:off x="3512651" y="3026342"/>
              <a:ext cx="1111868" cy="12003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Outputs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40">
                  <a:extLst>
                    <a:ext uri="{FF2B5EF4-FFF2-40B4-BE49-F238E27FC236}">
                      <a16:creationId xmlns:a16="http://schemas.microsoft.com/office/drawing/2014/main" id="{C5317876-BD5E-6186-1D30-35F5303FC66A}"/>
                    </a:ext>
                  </a:extLst>
                </p:cNvPr>
                <p:cNvSpPr txBox="1"/>
                <p:nvPr/>
              </p:nvSpPr>
              <p:spPr bwMode="auto">
                <a:xfrm>
                  <a:off x="3501247" y="3870985"/>
                  <a:ext cx="1111869" cy="221735"/>
                </a:xfrm>
                <a:prstGeom prst="rect">
                  <a:avLst/>
                </a:prstGeom>
                <a:grp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100"/>
                    <a:t>Output</a:t>
                  </a:r>
                  <a:r>
                    <a:rPr lang="en-US" sz="140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a14:m>
                  <a:endParaRPr lang="en-US" sz="1400" baseline="-25000"/>
                </a:p>
              </p:txBody>
            </p:sp>
          </mc:Choice>
          <mc:Fallback xmlns="">
            <p:sp>
              <p:nvSpPr>
                <p:cNvPr id="38" name="TextBox 40">
                  <a:extLst>
                    <a:ext uri="{FF2B5EF4-FFF2-40B4-BE49-F238E27FC236}">
                      <a16:creationId xmlns:a16="http://schemas.microsoft.com/office/drawing/2014/main" id="{3FE5ECC5-D94F-13D1-8354-67DE00B42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01247" y="3870985"/>
                  <a:ext cx="1111869" cy="221735"/>
                </a:xfrm>
                <a:prstGeom prst="rect">
                  <a:avLst/>
                </a:prstGeom>
                <a:blipFill>
                  <a:blip r:embed="rId8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uppieren 38">
              <a:extLst>
                <a:ext uri="{FF2B5EF4-FFF2-40B4-BE49-F238E27FC236}">
                  <a16:creationId xmlns:a16="http://schemas.microsoft.com/office/drawing/2014/main" id="{F77BFFC8-157E-7DAE-6E7C-F8A6691BD034}"/>
                </a:ext>
              </a:extLst>
            </p:cNvPr>
            <p:cNvGrpSpPr/>
            <p:nvPr/>
          </p:nvGrpSpPr>
          <p:grpSpPr>
            <a:xfrm>
              <a:off x="3679252" y="3384572"/>
              <a:ext cx="747106" cy="490890"/>
              <a:chOff x="3684357" y="3349524"/>
              <a:chExt cx="1750383" cy="642766"/>
            </a:xfrm>
            <a:grpFill/>
          </p:grpSpPr>
          <p:cxnSp>
            <p:nvCxnSpPr>
              <p:cNvPr id="18" name="Straight Arrow Connector 16">
                <a:extLst>
                  <a:ext uri="{FF2B5EF4-FFF2-40B4-BE49-F238E27FC236}">
                    <a16:creationId xmlns:a16="http://schemas.microsoft.com/office/drawing/2014/main" id="{AF6A2BCD-19B5-328A-0904-80015C256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84357" y="3987897"/>
                <a:ext cx="1750383" cy="4393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Freihandform 292">
                <a:extLst>
                  <a:ext uri="{FF2B5EF4-FFF2-40B4-BE49-F238E27FC236}">
                    <a16:creationId xmlns:a16="http://schemas.microsoft.com/office/drawing/2014/main" id="{A38F364B-6039-06D1-92E7-9DAE6F3F216D}"/>
                  </a:ext>
                </a:extLst>
              </p:cNvPr>
              <p:cNvSpPr/>
              <p:nvPr/>
            </p:nvSpPr>
            <p:spPr>
              <a:xfrm>
                <a:off x="3753873" y="3349524"/>
                <a:ext cx="1526193" cy="635660"/>
              </a:xfrm>
              <a:custGeom>
                <a:avLst/>
                <a:gdLst>
                  <a:gd name="connsiteX0" fmla="*/ 0 w 1289370"/>
                  <a:gd name="connsiteY0" fmla="*/ 635660 h 635660"/>
                  <a:gd name="connsiteX1" fmla="*/ 243402 w 1289370"/>
                  <a:gd name="connsiteY1" fmla="*/ 385680 h 635660"/>
                  <a:gd name="connsiteX2" fmla="*/ 309186 w 1289370"/>
                  <a:gd name="connsiteY2" fmla="*/ 115965 h 635660"/>
                  <a:gd name="connsiteX3" fmla="*/ 486803 w 1289370"/>
                  <a:gd name="connsiteY3" fmla="*/ 10711 h 635660"/>
                  <a:gd name="connsiteX4" fmla="*/ 644685 w 1289370"/>
                  <a:gd name="connsiteY4" fmla="*/ 359367 h 635660"/>
                  <a:gd name="connsiteX5" fmla="*/ 815724 w 1289370"/>
                  <a:gd name="connsiteY5" fmla="*/ 484357 h 635660"/>
                  <a:gd name="connsiteX6" fmla="*/ 1289370 w 1289370"/>
                  <a:gd name="connsiteY6" fmla="*/ 629082 h 63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370" h="635660">
                    <a:moveTo>
                      <a:pt x="0" y="635660"/>
                    </a:moveTo>
                    <a:cubicBezTo>
                      <a:pt x="95935" y="553978"/>
                      <a:pt x="191871" y="472296"/>
                      <a:pt x="243402" y="385680"/>
                    </a:cubicBezTo>
                    <a:cubicBezTo>
                      <a:pt x="294933" y="299064"/>
                      <a:pt x="268619" y="178460"/>
                      <a:pt x="309186" y="115965"/>
                    </a:cubicBezTo>
                    <a:cubicBezTo>
                      <a:pt x="349753" y="53470"/>
                      <a:pt x="430887" y="-29856"/>
                      <a:pt x="486803" y="10711"/>
                    </a:cubicBezTo>
                    <a:cubicBezTo>
                      <a:pt x="542719" y="51278"/>
                      <a:pt x="589865" y="280426"/>
                      <a:pt x="644685" y="359367"/>
                    </a:cubicBezTo>
                    <a:cubicBezTo>
                      <a:pt x="699505" y="438308"/>
                      <a:pt x="708277" y="439405"/>
                      <a:pt x="815724" y="484357"/>
                    </a:cubicBezTo>
                    <a:cubicBezTo>
                      <a:pt x="923171" y="529309"/>
                      <a:pt x="1190694" y="604961"/>
                      <a:pt x="1289370" y="629082"/>
                    </a:cubicBezTo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20" name="Pfeil nach rechts 282">
            <a:extLst>
              <a:ext uri="{FF2B5EF4-FFF2-40B4-BE49-F238E27FC236}">
                <a16:creationId xmlns:a16="http://schemas.microsoft.com/office/drawing/2014/main" id="{7A544215-D88C-14E1-3CEC-7C5DF5F53DB2}"/>
              </a:ext>
            </a:extLst>
          </p:cNvPr>
          <p:cNvSpPr/>
          <p:nvPr/>
        </p:nvSpPr>
        <p:spPr>
          <a:xfrm>
            <a:off x="7509523" y="4139579"/>
            <a:ext cx="512337" cy="224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Pfeil nach rechts 283">
            <a:extLst>
              <a:ext uri="{FF2B5EF4-FFF2-40B4-BE49-F238E27FC236}">
                <a16:creationId xmlns:a16="http://schemas.microsoft.com/office/drawing/2014/main" id="{AAF167C8-D046-2602-ED67-A5BDE009125B}"/>
              </a:ext>
            </a:extLst>
          </p:cNvPr>
          <p:cNvSpPr/>
          <p:nvPr/>
        </p:nvSpPr>
        <p:spPr>
          <a:xfrm>
            <a:off x="9536360" y="4139579"/>
            <a:ext cx="512337" cy="224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2" name="Gruppieren 12">
            <a:extLst>
              <a:ext uri="{FF2B5EF4-FFF2-40B4-BE49-F238E27FC236}">
                <a16:creationId xmlns:a16="http://schemas.microsoft.com/office/drawing/2014/main" id="{5DF41970-CA29-0136-8D98-F80E0B1DC017}"/>
              </a:ext>
            </a:extLst>
          </p:cNvPr>
          <p:cNvGrpSpPr/>
          <p:nvPr/>
        </p:nvGrpSpPr>
        <p:grpSpPr>
          <a:xfrm>
            <a:off x="8091465" y="3418892"/>
            <a:ext cx="1431951" cy="1666105"/>
            <a:chOff x="1912318" y="3026342"/>
            <a:chExt cx="1112964" cy="1148081"/>
          </a:xfrm>
          <a:noFill/>
        </p:grpSpPr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D6502EBF-035D-A34E-CA49-AE57C86C50DF}"/>
                </a:ext>
              </a:extLst>
            </p:cNvPr>
            <p:cNvSpPr txBox="1"/>
            <p:nvPr/>
          </p:nvSpPr>
          <p:spPr bwMode="auto">
            <a:xfrm>
              <a:off x="1935533" y="3026342"/>
              <a:ext cx="1018924" cy="114808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Model</a:t>
              </a:r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p:pic>
          <p:nvPicPr>
            <p:cNvPr id="24" name="Picture 11" descr="A picture containing calendar&#10;&#10;Description automatically generated">
              <a:extLst>
                <a:ext uri="{FF2B5EF4-FFF2-40B4-BE49-F238E27FC236}">
                  <a16:creationId xmlns:a16="http://schemas.microsoft.com/office/drawing/2014/main" id="{A41C49D6-06BD-9B0D-1F8A-3BD97A266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70483" y="3325203"/>
              <a:ext cx="613998" cy="518994"/>
            </a:xfrm>
            <a:prstGeom prst="rect">
              <a:avLst/>
            </a:prstGeom>
            <a:grp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40">
                  <a:extLst>
                    <a:ext uri="{FF2B5EF4-FFF2-40B4-BE49-F238E27FC236}">
                      <a16:creationId xmlns:a16="http://schemas.microsoft.com/office/drawing/2014/main" id="{C802B0C6-40AC-D3ED-AC1E-F7F8E63EE613}"/>
                    </a:ext>
                  </a:extLst>
                </p:cNvPr>
                <p:cNvSpPr txBox="1"/>
                <p:nvPr/>
              </p:nvSpPr>
              <p:spPr bwMode="auto">
                <a:xfrm>
                  <a:off x="1912318" y="3891467"/>
                  <a:ext cx="1112964" cy="237020"/>
                </a:xfrm>
                <a:prstGeom prst="rect">
                  <a:avLst/>
                </a:prstGeom>
                <a:grp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de-DE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de-DE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baseline="-25000"/>
                </a:p>
              </p:txBody>
            </p:sp>
          </mc:Choice>
          <mc:Fallback xmlns="">
            <p:sp>
              <p:nvSpPr>
                <p:cNvPr id="36" name="TextBox 40">
                  <a:extLst>
                    <a:ext uri="{FF2B5EF4-FFF2-40B4-BE49-F238E27FC236}">
                      <a16:creationId xmlns:a16="http://schemas.microsoft.com/office/drawing/2014/main" id="{D5CA410B-002A-8B70-9387-EA6BA1D444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12318" y="3891467"/>
                  <a:ext cx="1112964" cy="2370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54">
            <a:extLst>
              <a:ext uri="{FF2B5EF4-FFF2-40B4-BE49-F238E27FC236}">
                <a16:creationId xmlns:a16="http://schemas.microsoft.com/office/drawing/2014/main" id="{9D4B69AF-CB52-DCFB-5EBF-C3DC6E577CE2}"/>
              </a:ext>
            </a:extLst>
          </p:cNvPr>
          <p:cNvSpPr txBox="1"/>
          <p:nvPr/>
        </p:nvSpPr>
        <p:spPr>
          <a:xfrm>
            <a:off x="10148231" y="3061469"/>
            <a:ext cx="13131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Unknown</a:t>
            </a: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19B855CE-2B1F-12F7-F262-31914A57D205}"/>
                  </a:ext>
                </a:extLst>
              </p:cNvPr>
              <p:cNvSpPr txBox="1"/>
              <p:nvPr/>
            </p:nvSpPr>
            <p:spPr bwMode="auto">
              <a:xfrm>
                <a:off x="10268891" y="3914811"/>
                <a:ext cx="1431951" cy="3028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de-DE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aseline="-25000"/>
              </a:p>
            </p:txBody>
          </p:sp>
        </mc:Choice>
        <mc:Fallback xmlns=""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19B855CE-2B1F-12F7-F262-31914A57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268891" y="3914811"/>
                <a:ext cx="1431951" cy="302840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9">
                <a:extLst>
                  <a:ext uri="{FF2B5EF4-FFF2-40B4-BE49-F238E27FC236}">
                    <a16:creationId xmlns:a16="http://schemas.microsoft.com/office/drawing/2014/main" id="{5E8CA4F3-0C69-6FFC-9412-930BBE89519C}"/>
                  </a:ext>
                </a:extLst>
              </p:cNvPr>
              <p:cNvSpPr/>
              <p:nvPr/>
            </p:nvSpPr>
            <p:spPr>
              <a:xfrm>
                <a:off x="1055999" y="1576203"/>
                <a:ext cx="4641021" cy="119668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</a:t>
                </a:r>
              </a:p>
              <a:p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Propagate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uncertainties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from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input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quantities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output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quantities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using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computational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ℳ</a:t>
                </a:r>
              </a:p>
            </p:txBody>
          </p:sp>
        </mc:Choice>
        <mc:Fallback xmlns="">
          <p:sp>
            <p:nvSpPr>
              <p:cNvPr id="28" name="Rechteck 9">
                <a:extLst>
                  <a:ext uri="{FF2B5EF4-FFF2-40B4-BE49-F238E27FC236}">
                    <a16:creationId xmlns:a16="http://schemas.microsoft.com/office/drawing/2014/main" id="{5E8CA4F3-0C69-6FFC-9412-930BBE895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99" y="1576203"/>
                <a:ext cx="4641021" cy="1196688"/>
              </a:xfrm>
              <a:prstGeom prst="rect">
                <a:avLst/>
              </a:prstGeom>
              <a:blipFill>
                <a:blip r:embed="rId12"/>
                <a:stretch>
                  <a:fillRect l="-815" t="-1031" b="-721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2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 animBg="1"/>
      <p:bldP spid="21" grpId="0" animBg="1"/>
      <p:bldP spid="26" grpId="0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FD6B16-F1E1-1EF1-E815-25C94CE9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UQ – Beam example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37FF3-1470-566B-B9C2-83BC8DF4B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FAA98-5840-0B29-9C62-7AD33EF451F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36FCE-8D43-EEA6-12FD-33290086F0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Pfeil nach rechts 282">
            <a:extLst>
              <a:ext uri="{FF2B5EF4-FFF2-40B4-BE49-F238E27FC236}">
                <a16:creationId xmlns:a16="http://schemas.microsoft.com/office/drawing/2014/main" id="{CFAE1283-70AC-0DF6-CB5C-11CB21D3EC08}"/>
              </a:ext>
            </a:extLst>
          </p:cNvPr>
          <p:cNvSpPr/>
          <p:nvPr/>
        </p:nvSpPr>
        <p:spPr>
          <a:xfrm>
            <a:off x="3830553" y="3518698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feil nach rechts 282">
            <a:extLst>
              <a:ext uri="{FF2B5EF4-FFF2-40B4-BE49-F238E27FC236}">
                <a16:creationId xmlns:a16="http://schemas.microsoft.com/office/drawing/2014/main" id="{AAA51E79-5822-298C-39DD-378F0E872AD0}"/>
              </a:ext>
            </a:extLst>
          </p:cNvPr>
          <p:cNvSpPr/>
          <p:nvPr/>
        </p:nvSpPr>
        <p:spPr>
          <a:xfrm>
            <a:off x="7897016" y="3518698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D321DD2E-00F6-94DD-B7DA-75A527DCF5C8}"/>
                  </a:ext>
                </a:extLst>
              </p:cNvPr>
              <p:cNvSpPr txBox="1"/>
              <p:nvPr/>
            </p:nvSpPr>
            <p:spPr bwMode="auto">
              <a:xfrm>
                <a:off x="320390" y="1703884"/>
                <a:ext cx="3424597" cy="4329196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/>
                  <a:t>Inputs</a:t>
                </a:r>
              </a:p>
              <a:p>
                <a:pPr algn="ctr"/>
                <a:r>
                  <a:rPr lang="en-US" sz="1000" b="1" i="1">
                    <a:latin typeface="Cambria Math" panose="02040503050406030204" pitchFamily="18" charset="0"/>
                    <a:ea typeface="Calibri"/>
                    <a:cs typeface="Calibri"/>
                  </a:rPr>
                  <a:t> </a:t>
                </a:r>
                <a:br>
                  <a:rPr lang="de-DE" b="1" i="1">
                    <a:latin typeface="Cambria Math" panose="02040503050406030204" pitchFamily="18" charset="0"/>
                    <a:ea typeface="Calibri"/>
                    <a:cs typeface="Calibri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𝜽</m:t>
                      </m:r>
                      <m:r>
                        <a:rPr lang="de-DE" i="1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b="1"/>
              </a:p>
              <a:p>
                <a:pPr algn="ctr"/>
                <a:r>
                  <a:rPr lang="en-US" sz="70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 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~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𝒩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=10.0, 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=4.0</m:t>
                          </m:r>
                        </m:e>
                      </m:d>
                    </m:oMath>
                  </m:oMathPara>
                </a14:m>
                <a:endParaRPr lang="de-DE" b="0" i="1">
                  <a:latin typeface="Cambria Math" panose="02040503050406030204" pitchFamily="18" charset="0"/>
                  <a:ea typeface="Cambria Math" panose="02040503050406030204" pitchFamily="18" charset="0"/>
                  <a:cs typeface="Calibri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 ~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𝒩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𝜇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=0.0,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9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.0</m:t>
                          </m:r>
                        </m:e>
                      </m:d>
                    </m:oMath>
                  </m:oMathPara>
                </a14:m>
                <a:endParaRPr lang="de-DE">
                  <a:ea typeface="Cambria Math" panose="02040503050406030204" pitchFamily="18" charset="0"/>
                  <a:cs typeface="Calibri"/>
                </a:endParaRPr>
              </a:p>
              <a:p>
                <a:r>
                  <a:rPr lang="de-DE" sz="800">
                    <a:ea typeface="Calibri"/>
                    <a:cs typeface="Calibri"/>
                  </a:rPr>
                  <a:t> </a:t>
                </a:r>
              </a:p>
              <a:p>
                <a:pPr algn="ctr"/>
                <a:r>
                  <a:rPr lang="de-DE" err="1">
                    <a:solidFill>
                      <a:schemeClr val="accent1"/>
                    </a:solidFill>
                    <a:ea typeface="Calibri"/>
                    <a:cs typeface="Calibri"/>
                  </a:rPr>
                  <a:t>load</a:t>
                </a:r>
                <a:r>
                  <a:rPr lang="de-DE">
                    <a:solidFill>
                      <a:schemeClr val="accent1"/>
                    </a:solidFill>
                    <a:ea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𝑞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𝑥</m:t>
                        </m:r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, </m:t>
                        </m:r>
                        <m:r>
                          <a:rPr lang="de-DE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𝜽</m:t>
                        </m:r>
                      </m:e>
                    </m:d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𝜃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𝑥</m:t>
                    </m:r>
                  </m:oMath>
                </a14:m>
                <a:endParaRPr lang="de-DE" i="1">
                  <a:solidFill>
                    <a:schemeClr val="accent1"/>
                  </a:solidFill>
                  <a:latin typeface="Cambria Math" panose="02040503050406030204" pitchFamily="18" charset="0"/>
                  <a:ea typeface="Calibri"/>
                  <a:cs typeface="Calibri"/>
                </a:endParaRPr>
              </a:p>
              <a:p>
                <a:pPr algn="ctr"/>
                <a:endParaRPr lang="en-US"/>
              </a:p>
              <a:p>
                <a:pPr algn="ctr"/>
                <a:endParaRPr lang="en-US" sz="800"/>
              </a:p>
              <a:p>
                <a:pPr algn="ctr"/>
                <a:r>
                  <a:rPr lang="en-US" sz="800"/>
                  <a:t> </a:t>
                </a:r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  <a:p>
                <a:pPr algn="ctr"/>
                <a:endParaRPr lang="en-US"/>
              </a:p>
            </p:txBody>
          </p:sp>
        </mc:Choice>
        <mc:Fallback xmlns="">
          <p:sp>
            <p:nvSpPr>
              <p:cNvPr id="9" name="TextBox 6">
                <a:extLst>
                  <a:ext uri="{FF2B5EF4-FFF2-40B4-BE49-F238E27FC236}">
                    <a16:creationId xmlns:a16="http://schemas.microsoft.com/office/drawing/2014/main" id="{D321DD2E-00F6-94DD-B7DA-75A527DCF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390" y="1703884"/>
                <a:ext cx="3424597" cy="4329196"/>
              </a:xfrm>
              <a:prstGeom prst="rect">
                <a:avLst/>
              </a:prstGeom>
              <a:blipFill>
                <a:blip r:embed="rId3"/>
                <a:stretch>
                  <a:fillRect t="-29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1">
            <a:extLst>
              <a:ext uri="{FF2B5EF4-FFF2-40B4-BE49-F238E27FC236}">
                <a16:creationId xmlns:a16="http://schemas.microsoft.com/office/drawing/2014/main" id="{C1F2DC9C-7A24-18C5-AD19-363B8CD9A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10493" r="8094"/>
          <a:stretch/>
        </p:blipFill>
        <p:spPr>
          <a:xfrm>
            <a:off x="477767" y="3663696"/>
            <a:ext cx="3109842" cy="2314341"/>
          </a:xfrm>
          <a:prstGeom prst="rect">
            <a:avLst/>
          </a:prstGeom>
        </p:spPr>
      </p:pic>
      <p:cxnSp>
        <p:nvCxnSpPr>
          <p:cNvPr id="11" name="Gerade Verbindung mit Pfeil 25">
            <a:extLst>
              <a:ext uri="{FF2B5EF4-FFF2-40B4-BE49-F238E27FC236}">
                <a16:creationId xmlns:a16="http://schemas.microsoft.com/office/drawing/2014/main" id="{C6B005D5-304B-AB01-08B4-495A019051A2}"/>
              </a:ext>
            </a:extLst>
          </p:cNvPr>
          <p:cNvCxnSpPr>
            <a:cxnSpLocks/>
          </p:cNvCxnSpPr>
          <p:nvPr/>
        </p:nvCxnSpPr>
        <p:spPr>
          <a:xfrm>
            <a:off x="955054" y="4667250"/>
            <a:ext cx="0" cy="1035050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27">
            <a:extLst>
              <a:ext uri="{FF2B5EF4-FFF2-40B4-BE49-F238E27FC236}">
                <a16:creationId xmlns:a16="http://schemas.microsoft.com/office/drawing/2014/main" id="{DD59DED1-8013-A6DD-9E09-E46ADC0E6DF0}"/>
              </a:ext>
            </a:extLst>
          </p:cNvPr>
          <p:cNvCxnSpPr>
            <a:cxnSpLocks/>
          </p:cNvCxnSpPr>
          <p:nvPr/>
        </p:nvCxnSpPr>
        <p:spPr>
          <a:xfrm>
            <a:off x="3399803" y="4984227"/>
            <a:ext cx="0" cy="718073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29">
            <a:extLst>
              <a:ext uri="{FF2B5EF4-FFF2-40B4-BE49-F238E27FC236}">
                <a16:creationId xmlns:a16="http://schemas.microsoft.com/office/drawing/2014/main" id="{AD723588-C579-5744-2F89-3A8701B558B3}"/>
              </a:ext>
            </a:extLst>
          </p:cNvPr>
          <p:cNvCxnSpPr>
            <a:cxnSpLocks/>
          </p:cNvCxnSpPr>
          <p:nvPr/>
        </p:nvCxnSpPr>
        <p:spPr>
          <a:xfrm>
            <a:off x="1586878" y="4751917"/>
            <a:ext cx="0" cy="951971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31">
            <a:extLst>
              <a:ext uri="{FF2B5EF4-FFF2-40B4-BE49-F238E27FC236}">
                <a16:creationId xmlns:a16="http://schemas.microsoft.com/office/drawing/2014/main" id="{3D8C2318-E8F1-3B6F-5EE6-8CE31DCA39DD}"/>
              </a:ext>
            </a:extLst>
          </p:cNvPr>
          <p:cNvCxnSpPr>
            <a:cxnSpLocks/>
          </p:cNvCxnSpPr>
          <p:nvPr/>
        </p:nvCxnSpPr>
        <p:spPr>
          <a:xfrm>
            <a:off x="2180603" y="4820866"/>
            <a:ext cx="0" cy="881434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33">
            <a:extLst>
              <a:ext uri="{FF2B5EF4-FFF2-40B4-BE49-F238E27FC236}">
                <a16:creationId xmlns:a16="http://schemas.microsoft.com/office/drawing/2014/main" id="{714F6452-43C5-D439-5A6D-150210B9059F}"/>
              </a:ext>
            </a:extLst>
          </p:cNvPr>
          <p:cNvCxnSpPr>
            <a:cxnSpLocks/>
          </p:cNvCxnSpPr>
          <p:nvPr/>
        </p:nvCxnSpPr>
        <p:spPr>
          <a:xfrm>
            <a:off x="2763224" y="4904317"/>
            <a:ext cx="0" cy="797983"/>
          </a:xfrm>
          <a:prstGeom prst="straightConnector1">
            <a:avLst/>
          </a:prstGeom>
          <a:ln>
            <a:solidFill>
              <a:srgbClr val="EE7D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54">
            <a:extLst>
              <a:ext uri="{FF2B5EF4-FFF2-40B4-BE49-F238E27FC236}">
                <a16:creationId xmlns:a16="http://schemas.microsoft.com/office/drawing/2014/main" id="{7D6A8EFB-8F03-2685-1EFD-482B51FFDD02}"/>
              </a:ext>
            </a:extLst>
          </p:cNvPr>
          <p:cNvGrpSpPr/>
          <p:nvPr/>
        </p:nvGrpSpPr>
        <p:grpSpPr>
          <a:xfrm>
            <a:off x="4383701" y="1707656"/>
            <a:ext cx="3424597" cy="4325425"/>
            <a:chOff x="4383701" y="1961656"/>
            <a:chExt cx="3424597" cy="4325425"/>
          </a:xfrm>
        </p:grpSpPr>
        <p:grpSp>
          <p:nvGrpSpPr>
            <p:cNvPr id="17" name="Gruppieren 50">
              <a:extLst>
                <a:ext uri="{FF2B5EF4-FFF2-40B4-BE49-F238E27FC236}">
                  <a16:creationId xmlns:a16="http://schemas.microsoft.com/office/drawing/2014/main" id="{2316DEAA-F006-66B1-2E1B-E7AE6D50CEDD}"/>
                </a:ext>
              </a:extLst>
            </p:cNvPr>
            <p:cNvGrpSpPr/>
            <p:nvPr/>
          </p:nvGrpSpPr>
          <p:grpSpPr>
            <a:xfrm>
              <a:off x="4383701" y="1961656"/>
              <a:ext cx="3424597" cy="4325425"/>
              <a:chOff x="4383701" y="1961656"/>
              <a:chExt cx="3424597" cy="4325425"/>
            </a:xfrm>
          </p:grpSpPr>
          <p:grpSp>
            <p:nvGrpSpPr>
              <p:cNvPr id="19" name="Gruppieren 41">
                <a:extLst>
                  <a:ext uri="{FF2B5EF4-FFF2-40B4-BE49-F238E27FC236}">
                    <a16:creationId xmlns:a16="http://schemas.microsoft.com/office/drawing/2014/main" id="{96038C76-C94D-4397-45AC-AE0425DB291E}"/>
                  </a:ext>
                </a:extLst>
              </p:cNvPr>
              <p:cNvGrpSpPr/>
              <p:nvPr/>
            </p:nvGrpSpPr>
            <p:grpSpPr>
              <a:xfrm>
                <a:off x="4383701" y="1961656"/>
                <a:ext cx="3424597" cy="4325425"/>
                <a:chOff x="4383701" y="1961656"/>
                <a:chExt cx="3424597" cy="4325425"/>
              </a:xfrm>
            </p:grpSpPr>
            <p:grpSp>
              <p:nvGrpSpPr>
                <p:cNvPr id="21" name="Gruppieren 23">
                  <a:extLst>
                    <a:ext uri="{FF2B5EF4-FFF2-40B4-BE49-F238E27FC236}">
                      <a16:creationId xmlns:a16="http://schemas.microsoft.com/office/drawing/2014/main" id="{D25B96C6-E4C1-872E-1235-6DC21D776F3A}"/>
                    </a:ext>
                  </a:extLst>
                </p:cNvPr>
                <p:cNvGrpSpPr/>
                <p:nvPr/>
              </p:nvGrpSpPr>
              <p:grpSpPr>
                <a:xfrm>
                  <a:off x="4383701" y="1961656"/>
                  <a:ext cx="3424597" cy="4325425"/>
                  <a:chOff x="4383701" y="1961656"/>
                  <a:chExt cx="3424597" cy="4325425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" name="TextBox 6">
                        <a:extLst>
                          <a:ext uri="{FF2B5EF4-FFF2-40B4-BE49-F238E27FC236}">
                            <a16:creationId xmlns:a16="http://schemas.microsoft.com/office/drawing/2014/main" id="{D32E8157-1F64-D38E-FACA-ACA29D8ACA37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4383701" y="1961656"/>
                        <a:ext cx="3424597" cy="4325425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de-DE" b="1"/>
                          <a:t>Model</a:t>
                        </a:r>
                        <a:endParaRPr lang="de-D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endParaRPr>
                      </a:p>
                      <a:p>
                        <a:pPr algn="ctr"/>
                        <a:endParaRPr lang="en-US" sz="800"/>
                      </a:p>
                      <a:p>
                        <a:pPr algn="ctr"/>
                        <a:endParaRPr lang="en-US" sz="800"/>
                      </a:p>
                      <a:p>
                        <a:pPr algn="ctr"/>
                        <a:r>
                          <a:rPr lang="en-US" sz="800"/>
                          <a:t> </a:t>
                        </a: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/>
                      </a:p>
                      <a:p>
                        <a:pPr algn="ctr"/>
                        <a:endParaRPr lang="de-DE" sz="2400" b="0" i="1"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:r>
                          <a:rPr lang="de-DE"/>
                          <a:t>Where</a:t>
                        </a:r>
                        <a:r>
                          <a:rPr lang="de-DE" i="1">
                            <a:latin typeface="Cambria Math" panose="02040503050406030204" pitchFamily="18" charset="0"/>
                          </a:rPr>
                          <a:t> </a:t>
                        </a:r>
                        <a14:m>
                          <m:oMath xmlns:m="http://schemas.openxmlformats.org/officeDocument/2006/math"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de-DE" i="1"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lang="de-DE" err="1"/>
                          <a:t>models</a:t>
                        </a:r>
                        <a:r>
                          <a:rPr lang="de-DE"/>
                          <a:t> a </a:t>
                        </a:r>
                        <a:r>
                          <a:rPr lang="de-DE" err="1"/>
                          <a:t>static</a:t>
                        </a:r>
                        <a:r>
                          <a:rPr lang="de-DE"/>
                          <a:t>    Euler-Bernoulli beam:</a:t>
                        </a:r>
                      </a:p>
                      <a:p>
                        <a:pPr algn="ctr"/>
                        <a:endParaRPr lang="de-DE" sz="800"/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𝐸𝐼</m:t>
                              </m:r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de-DE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en-US">
                          <a:solidFill>
                            <a:schemeClr val="accent1"/>
                          </a:solidFill>
                        </a:endParaRP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</mc:Choice>
                <mc:Fallback xmlns="">
                  <p:sp>
                    <p:nvSpPr>
                      <p:cNvPr id="18" name="TextBox 6">
                        <a:extLst>
                          <a:ext uri="{FF2B5EF4-FFF2-40B4-BE49-F238E27FC236}">
                            <a16:creationId xmlns:a16="http://schemas.microsoft.com/office/drawing/2014/main" id="{679340CF-DCFB-FF12-0202-B01F2950A8C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4383701" y="1961656"/>
                        <a:ext cx="3424597" cy="4325425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t="-56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4" name="Textfeld 11">
                        <a:extLst>
                          <a:ext uri="{FF2B5EF4-FFF2-40B4-BE49-F238E27FC236}">
                            <a16:creationId xmlns:a16="http://schemas.microsoft.com/office/drawing/2014/main" id="{1FFE0D6E-E41F-7FFB-826B-59C397D4717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27946" y="4530717"/>
                        <a:ext cx="659446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/>
                      <a:p>
                        <a:pPr algn="l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𝑞</m:t>
                              </m:r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(</m:t>
                              </m:r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𝑥</m:t>
                              </m:r>
                              <m:r>
                                <a:rPr lang="de-DE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de-DE" sz="1600">
                          <a:solidFill>
                            <a:schemeClr val="accent1"/>
                          </a:solidFill>
                          <a:ea typeface="Calibri"/>
                          <a:cs typeface="Calibri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2" name="Textfeld 11">
                        <a:extLst>
                          <a:ext uri="{FF2B5EF4-FFF2-40B4-BE49-F238E27FC236}">
                            <a16:creationId xmlns:a16="http://schemas.microsoft.com/office/drawing/2014/main" id="{EDAD001E-EAD4-8699-B5EA-387F1188B06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27946" y="4530717"/>
                        <a:ext cx="659446" cy="33855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109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2" name="Freihandform: Form 38">
                  <a:extLst>
                    <a:ext uri="{FF2B5EF4-FFF2-40B4-BE49-F238E27FC236}">
                      <a16:creationId xmlns:a16="http://schemas.microsoft.com/office/drawing/2014/main" id="{12E3BCF5-A030-3165-2503-CDB5BA2A93DB}"/>
                    </a:ext>
                  </a:extLst>
                </p:cNvPr>
                <p:cNvSpPr/>
                <p:nvPr/>
              </p:nvSpPr>
              <p:spPr>
                <a:xfrm>
                  <a:off x="4789488" y="5238227"/>
                  <a:ext cx="2192337" cy="133873"/>
                </a:xfrm>
                <a:custGeom>
                  <a:avLst/>
                  <a:gdLst>
                    <a:gd name="connsiteX0" fmla="*/ 0 w 2180167"/>
                    <a:gd name="connsiteY0" fmla="*/ 6893 h 308543"/>
                    <a:gd name="connsiteX1" fmla="*/ 1011767 w 2180167"/>
                    <a:gd name="connsiteY1" fmla="*/ 271476 h 308543"/>
                    <a:gd name="connsiteX2" fmla="*/ 1758950 w 2180167"/>
                    <a:gd name="connsiteY2" fmla="*/ 277826 h 308543"/>
                    <a:gd name="connsiteX3" fmla="*/ 2180167 w 2180167"/>
                    <a:gd name="connsiteY3" fmla="*/ 2659 h 308543"/>
                    <a:gd name="connsiteX0" fmla="*/ 0 w 2180167"/>
                    <a:gd name="connsiteY0" fmla="*/ 605 h 302255"/>
                    <a:gd name="connsiteX1" fmla="*/ 1011767 w 2180167"/>
                    <a:gd name="connsiteY1" fmla="*/ 265188 h 302255"/>
                    <a:gd name="connsiteX2" fmla="*/ 1758950 w 2180167"/>
                    <a:gd name="connsiteY2" fmla="*/ 271538 h 302255"/>
                    <a:gd name="connsiteX3" fmla="*/ 2180167 w 2180167"/>
                    <a:gd name="connsiteY3" fmla="*/ 2721 h 302255"/>
                    <a:gd name="connsiteX0" fmla="*/ 0 w 2180167"/>
                    <a:gd name="connsiteY0" fmla="*/ 0 h 301650"/>
                    <a:gd name="connsiteX1" fmla="*/ 1011767 w 2180167"/>
                    <a:gd name="connsiteY1" fmla="*/ 264583 h 301650"/>
                    <a:gd name="connsiteX2" fmla="*/ 1758950 w 2180167"/>
                    <a:gd name="connsiteY2" fmla="*/ 270933 h 301650"/>
                    <a:gd name="connsiteX3" fmla="*/ 2180167 w 2180167"/>
                    <a:gd name="connsiteY3" fmla="*/ 2116 h 301650"/>
                    <a:gd name="connsiteX0" fmla="*/ 0 w 2180167"/>
                    <a:gd name="connsiteY0" fmla="*/ 0 h 292341"/>
                    <a:gd name="connsiteX1" fmla="*/ 1011767 w 2180167"/>
                    <a:gd name="connsiteY1" fmla="*/ 264583 h 292341"/>
                    <a:gd name="connsiteX2" fmla="*/ 1638300 w 2180167"/>
                    <a:gd name="connsiteY2" fmla="*/ 254000 h 292341"/>
                    <a:gd name="connsiteX3" fmla="*/ 2180167 w 2180167"/>
                    <a:gd name="connsiteY3" fmla="*/ 2116 h 292341"/>
                    <a:gd name="connsiteX0" fmla="*/ 0 w 2180167"/>
                    <a:gd name="connsiteY0" fmla="*/ 0 h 276847"/>
                    <a:gd name="connsiteX1" fmla="*/ 918634 w 2180167"/>
                    <a:gd name="connsiteY1" fmla="*/ 228600 h 276847"/>
                    <a:gd name="connsiteX2" fmla="*/ 1638300 w 2180167"/>
                    <a:gd name="connsiteY2" fmla="*/ 254000 h 276847"/>
                    <a:gd name="connsiteX3" fmla="*/ 2180167 w 2180167"/>
                    <a:gd name="connsiteY3" fmla="*/ 2116 h 276847"/>
                    <a:gd name="connsiteX0" fmla="*/ 0 w 2180167"/>
                    <a:gd name="connsiteY0" fmla="*/ 0 h 259739"/>
                    <a:gd name="connsiteX1" fmla="*/ 918634 w 2180167"/>
                    <a:gd name="connsiteY1" fmla="*/ 228600 h 259739"/>
                    <a:gd name="connsiteX2" fmla="*/ 1634067 w 2180167"/>
                    <a:gd name="connsiteY2" fmla="*/ 228600 h 259739"/>
                    <a:gd name="connsiteX3" fmla="*/ 2180167 w 2180167"/>
                    <a:gd name="connsiteY3" fmla="*/ 2116 h 259739"/>
                    <a:gd name="connsiteX0" fmla="*/ 0 w 2180167"/>
                    <a:gd name="connsiteY0" fmla="*/ 0 h 244261"/>
                    <a:gd name="connsiteX1" fmla="*/ 895351 w 2180167"/>
                    <a:gd name="connsiteY1" fmla="*/ 173566 h 244261"/>
                    <a:gd name="connsiteX2" fmla="*/ 1634067 w 2180167"/>
                    <a:gd name="connsiteY2" fmla="*/ 228600 h 244261"/>
                    <a:gd name="connsiteX3" fmla="*/ 2180167 w 2180167"/>
                    <a:gd name="connsiteY3" fmla="*/ 2116 h 244261"/>
                    <a:gd name="connsiteX0" fmla="*/ 0 w 2180167"/>
                    <a:gd name="connsiteY0" fmla="*/ 0 h 197666"/>
                    <a:gd name="connsiteX1" fmla="*/ 895351 w 2180167"/>
                    <a:gd name="connsiteY1" fmla="*/ 173566 h 197666"/>
                    <a:gd name="connsiteX2" fmla="*/ 1663700 w 2180167"/>
                    <a:gd name="connsiteY2" fmla="*/ 167217 h 197666"/>
                    <a:gd name="connsiteX3" fmla="*/ 2180167 w 2180167"/>
                    <a:gd name="connsiteY3" fmla="*/ 2116 h 197666"/>
                    <a:gd name="connsiteX0" fmla="*/ 0 w 2180167"/>
                    <a:gd name="connsiteY0" fmla="*/ 0 h 197666"/>
                    <a:gd name="connsiteX1" fmla="*/ 895351 w 2180167"/>
                    <a:gd name="connsiteY1" fmla="*/ 173566 h 197666"/>
                    <a:gd name="connsiteX2" fmla="*/ 1663700 w 2180167"/>
                    <a:gd name="connsiteY2" fmla="*/ 167217 h 197666"/>
                    <a:gd name="connsiteX3" fmla="*/ 2180167 w 2180167"/>
                    <a:gd name="connsiteY3" fmla="*/ 2116 h 197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80167" h="197666">
                      <a:moveTo>
                        <a:pt x="0" y="0"/>
                      </a:moveTo>
                      <a:cubicBezTo>
                        <a:pt x="359304" y="109714"/>
                        <a:pt x="618068" y="145697"/>
                        <a:pt x="895351" y="173566"/>
                      </a:cubicBezTo>
                      <a:cubicBezTo>
                        <a:pt x="1172634" y="201435"/>
                        <a:pt x="1468967" y="212020"/>
                        <a:pt x="1663700" y="167217"/>
                      </a:cubicBezTo>
                      <a:cubicBezTo>
                        <a:pt x="1858433" y="122414"/>
                        <a:pt x="2055637" y="74082"/>
                        <a:pt x="2180167" y="2116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0" name="Gerade Verbindung mit Pfeil 48">
                <a:extLst>
                  <a:ext uri="{FF2B5EF4-FFF2-40B4-BE49-F238E27FC236}">
                    <a16:creationId xmlns:a16="http://schemas.microsoft.com/office/drawing/2014/main" id="{4C1DA16E-F1A4-EE56-4B3D-7AA43D12F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433" y="5238227"/>
                <a:ext cx="0" cy="1180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53">
                  <a:extLst>
                    <a:ext uri="{FF2B5EF4-FFF2-40B4-BE49-F238E27FC236}">
                      <a16:creationId xmlns:a16="http://schemas.microsoft.com/office/drawing/2014/main" id="{76859D1B-D1D7-297A-3F0F-552EBA733789}"/>
                    </a:ext>
                  </a:extLst>
                </p:cNvPr>
                <p:cNvSpPr txBox="1"/>
                <p:nvPr/>
              </p:nvSpPr>
              <p:spPr>
                <a:xfrm>
                  <a:off x="5607334" y="5334935"/>
                  <a:ext cx="3954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de-DE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6C458D54-8BAA-2B5A-6F59-E8E1CD3EE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7334" y="5334935"/>
                  <a:ext cx="39542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6154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uppieren 36">
            <a:extLst>
              <a:ext uri="{FF2B5EF4-FFF2-40B4-BE49-F238E27FC236}">
                <a16:creationId xmlns:a16="http://schemas.microsoft.com/office/drawing/2014/main" id="{B167117C-E549-67F2-C981-713EC980C3E7}"/>
              </a:ext>
            </a:extLst>
          </p:cNvPr>
          <p:cNvGrpSpPr/>
          <p:nvPr/>
        </p:nvGrpSpPr>
        <p:grpSpPr>
          <a:xfrm>
            <a:off x="8460438" y="1707656"/>
            <a:ext cx="3424597" cy="4325425"/>
            <a:chOff x="8460438" y="1707656"/>
            <a:chExt cx="3424597" cy="4325425"/>
          </a:xfrm>
        </p:grpSpPr>
        <p:grpSp>
          <p:nvGrpSpPr>
            <p:cNvPr id="26" name="Gruppieren 22">
              <a:extLst>
                <a:ext uri="{FF2B5EF4-FFF2-40B4-BE49-F238E27FC236}">
                  <a16:creationId xmlns:a16="http://schemas.microsoft.com/office/drawing/2014/main" id="{93B2E8AE-A8FF-167E-9A6D-BA59EA88EFD6}"/>
                </a:ext>
              </a:extLst>
            </p:cNvPr>
            <p:cNvGrpSpPr/>
            <p:nvPr/>
          </p:nvGrpSpPr>
          <p:grpSpPr>
            <a:xfrm>
              <a:off x="8460438" y="1707656"/>
              <a:ext cx="3424597" cy="4325425"/>
              <a:chOff x="8460438" y="1961656"/>
              <a:chExt cx="3424597" cy="43254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6">
                    <a:extLst>
                      <a:ext uri="{FF2B5EF4-FFF2-40B4-BE49-F238E27FC236}">
                        <a16:creationId xmlns:a16="http://schemas.microsoft.com/office/drawing/2014/main" id="{6088C781-18DD-D921-0193-4B5AB6B51CB9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8460438" y="1961656"/>
                    <a:ext cx="3424597" cy="4325425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de-DE" b="1"/>
                      <a:t>Outputs</a:t>
                    </a:r>
                    <a:endParaRPr lang="de-DE" i="1">
                      <a:solidFill>
                        <a:srgbClr val="FF0000"/>
                      </a:solidFill>
                      <a:latin typeface="Cambria Math" panose="02040503050406030204" pitchFamily="18" charset="0"/>
                      <a:ea typeface="Calibri"/>
                      <a:cs typeface="Calibri"/>
                    </a:endParaRPr>
                  </a:p>
                  <a:p>
                    <a:pPr algn="ctr"/>
                    <a:endParaRPr lang="en-US"/>
                  </a:p>
                  <a:p>
                    <a:pPr algn="ctr"/>
                    <a:endParaRPr lang="en-US" sz="800"/>
                  </a:p>
                  <a:p>
                    <a:pPr algn="ctr"/>
                    <a:endParaRPr lang="en-US" sz="800"/>
                  </a:p>
                  <a:p>
                    <a:pPr algn="ctr"/>
                    <a:endParaRPr lang="en-US" sz="800"/>
                  </a:p>
                  <a:p>
                    <a:pPr algn="ctr"/>
                    <a:r>
                      <a:rPr lang="en-US"/>
                      <a:t>bending line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</mc:Choice>
            <mc:Fallback xmlns="">
              <p:sp>
                <p:nvSpPr>
                  <p:cNvPr id="20" name="TextBox 6">
                    <a:extLst>
                      <a:ext uri="{FF2B5EF4-FFF2-40B4-BE49-F238E27FC236}">
                        <a16:creationId xmlns:a16="http://schemas.microsoft.com/office/drawing/2014/main" id="{57095030-D5CC-BFFC-836B-81BA95102B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460438" y="1961656"/>
                    <a:ext cx="3424597" cy="43254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561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0" name="Grafik 9">
                <a:extLst>
                  <a:ext uri="{FF2B5EF4-FFF2-40B4-BE49-F238E27FC236}">
                    <a16:creationId xmlns:a16="http://schemas.microsoft.com/office/drawing/2014/main" id="{C807E15F-2DB1-754D-21C7-4CCBFAFFFD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01" r="8388" b="899"/>
              <a:stretch/>
            </p:blipFill>
            <p:spPr>
              <a:xfrm>
                <a:off x="8566155" y="3894254"/>
                <a:ext cx="3172776" cy="231434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7" name="Grafik 56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D6E75B49-3BE2-19DA-CA06-1B8F7FF71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123" b="58240"/>
            <a:stretch/>
          </p:blipFill>
          <p:spPr>
            <a:xfrm>
              <a:off x="9007432" y="3752575"/>
              <a:ext cx="264138" cy="286075"/>
            </a:xfrm>
            <a:prstGeom prst="rect">
              <a:avLst/>
            </a:prstGeom>
          </p:spPr>
        </p:pic>
        <p:pic>
          <p:nvPicPr>
            <p:cNvPr id="28" name="Grafik 57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82D08B84-F2B8-7ECC-E728-06C77A1A2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53" t="-1739" r="-1108" b="53853"/>
            <a:stretch/>
          </p:blipFill>
          <p:spPr>
            <a:xfrm>
              <a:off x="11403360" y="3752575"/>
              <a:ext cx="310873" cy="328039"/>
            </a:xfrm>
            <a:prstGeom prst="rect">
              <a:avLst/>
            </a:prstGeom>
          </p:spPr>
        </p:pic>
      </p:grpSp>
      <p:pic>
        <p:nvPicPr>
          <p:cNvPr id="31" name="Picture 5">
            <a:extLst>
              <a:ext uri="{FF2B5EF4-FFF2-40B4-BE49-F238E27FC236}">
                <a16:creationId xmlns:a16="http://schemas.microsoft.com/office/drawing/2014/main" id="{21896738-8E6E-D9DD-4949-6B7BB46F0C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247" r="237" b="40031"/>
          <a:stretch/>
        </p:blipFill>
        <p:spPr>
          <a:xfrm>
            <a:off x="4564991" y="4478294"/>
            <a:ext cx="3123728" cy="802903"/>
          </a:xfrm>
          <a:prstGeom prst="rect">
            <a:avLst/>
          </a:prstGeom>
        </p:spPr>
      </p:pic>
      <p:sp>
        <p:nvSpPr>
          <p:cNvPr id="32" name="TextBox 54">
            <a:extLst>
              <a:ext uri="{FF2B5EF4-FFF2-40B4-BE49-F238E27FC236}">
                <a16:creationId xmlns:a16="http://schemas.microsoft.com/office/drawing/2014/main" id="{44420D26-9215-B032-A917-783DF5BF6E5D}"/>
              </a:ext>
            </a:extLst>
          </p:cNvPr>
          <p:cNvSpPr txBox="1"/>
          <p:nvPr/>
        </p:nvSpPr>
        <p:spPr>
          <a:xfrm>
            <a:off x="9516138" y="1365330"/>
            <a:ext cx="13131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Unknown</a:t>
            </a:r>
            <a:endParaRPr lang="en-US" sz="1600"/>
          </a:p>
        </p:txBody>
      </p:sp>
      <p:sp>
        <p:nvSpPr>
          <p:cNvPr id="33" name="Textfeld 37">
            <a:extLst>
              <a:ext uri="{FF2B5EF4-FFF2-40B4-BE49-F238E27FC236}">
                <a16:creationId xmlns:a16="http://schemas.microsoft.com/office/drawing/2014/main" id="{9ADAD5C8-1ACF-A515-BE44-16A42C744C06}"/>
              </a:ext>
            </a:extLst>
          </p:cNvPr>
          <p:cNvSpPr txBox="1"/>
          <p:nvPr/>
        </p:nvSpPr>
        <p:spPr>
          <a:xfrm>
            <a:off x="10636125" y="3188724"/>
            <a:ext cx="1354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err="1">
                <a:solidFill>
                  <a:srgbClr val="FF0000"/>
                </a:solidFill>
              </a:rPr>
              <a:t>Variance</a:t>
            </a:r>
            <a:r>
              <a:rPr lang="de-DE" sz="1200">
                <a:solidFill>
                  <a:srgbClr val="FF0000"/>
                </a:solidFill>
              </a:rPr>
              <a:t> </a:t>
            </a:r>
            <a:r>
              <a:rPr lang="de-DE" sz="1200" err="1">
                <a:solidFill>
                  <a:srgbClr val="FF0000"/>
                </a:solidFill>
              </a:rPr>
              <a:t>smaller</a:t>
            </a:r>
            <a:r>
              <a:rPr lang="de-DE" sz="1200">
                <a:solidFill>
                  <a:srgbClr val="FF0000"/>
                </a:solidFill>
              </a:rPr>
              <a:t> </a:t>
            </a:r>
            <a:r>
              <a:rPr lang="de-DE" sz="1200" err="1">
                <a:solidFill>
                  <a:srgbClr val="FF0000"/>
                </a:solidFill>
              </a:rPr>
              <a:t>towards</a:t>
            </a:r>
            <a:r>
              <a:rPr lang="de-DE" sz="1200">
                <a:solidFill>
                  <a:srgbClr val="FF0000"/>
                </a:solidFill>
              </a:rPr>
              <a:t> support</a:t>
            </a:r>
          </a:p>
        </p:txBody>
      </p:sp>
      <p:cxnSp>
        <p:nvCxnSpPr>
          <p:cNvPr id="34" name="Gerade Verbindung mit Pfeil 40">
            <a:extLst>
              <a:ext uri="{FF2B5EF4-FFF2-40B4-BE49-F238E27FC236}">
                <a16:creationId xmlns:a16="http://schemas.microsoft.com/office/drawing/2014/main" id="{4E8C4A38-36B6-AC30-F70C-5369971CE382}"/>
              </a:ext>
            </a:extLst>
          </p:cNvPr>
          <p:cNvCxnSpPr>
            <a:cxnSpLocks/>
          </p:cNvCxnSpPr>
          <p:nvPr/>
        </p:nvCxnSpPr>
        <p:spPr>
          <a:xfrm flipH="1">
            <a:off x="11192497" y="3615161"/>
            <a:ext cx="65104" cy="2533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2C6B61-1E32-AA36-ED8C-B859E484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UQ – Our research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AC0B3-D2B1-378F-8843-9F35ACD2FA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2A2CB-02BE-AE8D-C79B-68A4DAA9CA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22B2C8-8DA0-10D5-08F7-0623CC419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A9C23154-89D0-1009-D8B6-E7D970640422}"/>
              </a:ext>
            </a:extLst>
          </p:cNvPr>
          <p:cNvSpPr txBox="1">
            <a:spLocks/>
          </p:cNvSpPr>
          <p:nvPr/>
        </p:nvSpPr>
        <p:spPr>
          <a:xfrm>
            <a:off x="1056000" y="1348741"/>
            <a:ext cx="10080000" cy="480859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ea typeface="Calibri" panose="020F0502020204030204"/>
                <a:cs typeface="Calibri" panose="020F0502020204030204"/>
              </a:rPr>
              <a:t> </a:t>
            </a:r>
          </a:p>
        </p:txBody>
      </p:sp>
      <p:grpSp>
        <p:nvGrpSpPr>
          <p:cNvPr id="8" name="Gruppieren 24">
            <a:extLst>
              <a:ext uri="{FF2B5EF4-FFF2-40B4-BE49-F238E27FC236}">
                <a16:creationId xmlns:a16="http://schemas.microsoft.com/office/drawing/2014/main" id="{A60F5CFF-B004-5EFE-6A3A-7F049CFBF6D4}"/>
              </a:ext>
            </a:extLst>
          </p:cNvPr>
          <p:cNvGrpSpPr/>
          <p:nvPr/>
        </p:nvGrpSpPr>
        <p:grpSpPr>
          <a:xfrm>
            <a:off x="7393274" y="1368403"/>
            <a:ext cx="4365362" cy="5142871"/>
            <a:chOff x="6979017" y="1368403"/>
            <a:chExt cx="4365362" cy="5142871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F46B900-2517-A7C7-C204-03DBAD71619E}"/>
                </a:ext>
              </a:extLst>
            </p:cNvPr>
            <p:cNvSpPr txBox="1"/>
            <p:nvPr/>
          </p:nvSpPr>
          <p:spPr>
            <a:xfrm>
              <a:off x="7187396" y="1368403"/>
              <a:ext cx="4156983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/>
                  <a:cs typeface="Calibri" panose="020F0502020204030204"/>
                </a:rPr>
                <a:t>Generalized formulation of multi-fidelity scheme using 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/>
                  <a:cs typeface="Calibri" panose="020F0502020204030204"/>
                </a:rPr>
                <a:t>informative features </a:t>
              </a:r>
              <a:r>
                <a:rPr lang="en-US" b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γ</a:t>
              </a:r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/>
                  <a:cs typeface="Calibri" panose="020F0502020204030204"/>
                </a:rPr>
                <a:t>:</a:t>
              </a:r>
            </a:p>
          </p:txBody>
        </p:sp>
        <p:pic>
          <p:nvPicPr>
            <p:cNvPr id="10" name="Picture 12" descr="A graph of a graph of a graph of a graph of a graph of a graph of a graph of a graph of a graph of a graph of a graph of a graph of a graph of&#10;&#10;Description automatically generated">
              <a:extLst>
                <a:ext uri="{FF2B5EF4-FFF2-40B4-BE49-F238E27FC236}">
                  <a16:creationId xmlns:a16="http://schemas.microsoft.com/office/drawing/2014/main" id="{D6AE4E24-4256-132D-D057-068D1BE4B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9017" y="3749877"/>
              <a:ext cx="4156983" cy="216963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7" descr="A diagram of a model output&#10;&#10;Description automatically generated">
              <a:extLst>
                <a:ext uri="{FF2B5EF4-FFF2-40B4-BE49-F238E27FC236}">
                  <a16:creationId xmlns:a16="http://schemas.microsoft.com/office/drawing/2014/main" id="{8ECB7EE5-B9EC-B0AF-F0A1-F5DD29460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8766" y="2012724"/>
              <a:ext cx="2472825" cy="1861301"/>
            </a:xfrm>
            <a:prstGeom prst="rect">
              <a:avLst/>
            </a:prstGeom>
            <a:ln>
              <a:noFill/>
            </a:ln>
          </p:spPr>
        </p:pic>
        <p:sp>
          <p:nvSpPr>
            <p:cNvPr id="12" name="Textfeld 10">
              <a:extLst>
                <a:ext uri="{FF2B5EF4-FFF2-40B4-BE49-F238E27FC236}">
                  <a16:creationId xmlns:a16="http://schemas.microsoft.com/office/drawing/2014/main" id="{FFBDDD93-FF14-1EC3-3549-BA2D6F816BD2}"/>
                </a:ext>
              </a:extLst>
            </p:cNvPr>
            <p:cNvSpPr txBox="1"/>
            <p:nvPr/>
          </p:nvSpPr>
          <p:spPr>
            <a:xfrm>
              <a:off x="7187396" y="5803388"/>
              <a:ext cx="3948604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Nitzler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J., Biehler, J.,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Fehn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N.,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Koutsourelakis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P., &amp; Wall, W. A. (2022). A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generalized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probabilistic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learning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approach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for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multi-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fidelity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uncertainty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quantification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in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complex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physical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de-DE" sz="100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simulations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. </a:t>
              </a:r>
              <a:r>
                <a:rPr lang="de-DE" sz="1000" i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Computer Methods in Applied </a:t>
              </a:r>
              <a:r>
                <a:rPr lang="de-DE" sz="1000" i="1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Mechanics</a:t>
              </a:r>
              <a:r>
                <a:rPr lang="de-DE" sz="1000" i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 and Engineering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</a:t>
              </a:r>
              <a:r>
                <a:rPr lang="de-DE" sz="1000" i="1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400</a:t>
              </a:r>
              <a:r>
                <a: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, 115600.</a:t>
              </a:r>
              <a:endPara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endParaRPr>
            </a:p>
          </p:txBody>
        </p:sp>
      </p:grpSp>
      <p:grpSp>
        <p:nvGrpSpPr>
          <p:cNvPr id="13" name="Gruppieren 29">
            <a:extLst>
              <a:ext uri="{FF2B5EF4-FFF2-40B4-BE49-F238E27FC236}">
                <a16:creationId xmlns:a16="http://schemas.microsoft.com/office/drawing/2014/main" id="{690924AA-9209-A1E0-1B99-EDA8E6246C94}"/>
              </a:ext>
            </a:extLst>
          </p:cNvPr>
          <p:cNvGrpSpPr/>
          <p:nvPr/>
        </p:nvGrpSpPr>
        <p:grpSpPr>
          <a:xfrm>
            <a:off x="3110211" y="1397434"/>
            <a:ext cx="4827335" cy="4556996"/>
            <a:chOff x="3463851" y="1397434"/>
            <a:chExt cx="4827335" cy="4556996"/>
          </a:xfrm>
        </p:grpSpPr>
        <p:grpSp>
          <p:nvGrpSpPr>
            <p:cNvPr id="14" name="Gruppieren 25">
              <a:extLst>
                <a:ext uri="{FF2B5EF4-FFF2-40B4-BE49-F238E27FC236}">
                  <a16:creationId xmlns:a16="http://schemas.microsoft.com/office/drawing/2014/main" id="{3DF6E18E-8C88-6386-9CE8-2CB4D2B358DD}"/>
                </a:ext>
              </a:extLst>
            </p:cNvPr>
            <p:cNvGrpSpPr/>
            <p:nvPr/>
          </p:nvGrpSpPr>
          <p:grpSpPr>
            <a:xfrm>
              <a:off x="3463851" y="1397434"/>
              <a:ext cx="4827335" cy="4556996"/>
              <a:chOff x="2711110" y="1402486"/>
              <a:chExt cx="4827335" cy="4556996"/>
            </a:xfrm>
          </p:grpSpPr>
          <p:pic>
            <p:nvPicPr>
              <p:cNvPr id="17" name="Grafik 7">
                <a:extLst>
                  <a:ext uri="{FF2B5EF4-FFF2-40B4-BE49-F238E27FC236}">
                    <a16:creationId xmlns:a16="http://schemas.microsoft.com/office/drawing/2014/main" id="{CF3A3625-FB55-4C42-205A-BB0016D2D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0716" y="2218627"/>
                <a:ext cx="2622007" cy="2796186"/>
              </a:xfrm>
              <a:prstGeom prst="rect">
                <a:avLst/>
              </a:prstGeom>
            </p:spPr>
          </p:pic>
          <p:sp>
            <p:nvSpPr>
              <p:cNvPr id="18" name="Textfeld 9">
                <a:extLst>
                  <a:ext uri="{FF2B5EF4-FFF2-40B4-BE49-F238E27FC236}">
                    <a16:creationId xmlns:a16="http://schemas.microsoft.com/office/drawing/2014/main" id="{3D89D370-8961-0F51-8FEE-5DC77CA4B1F3}"/>
                  </a:ext>
                </a:extLst>
              </p:cNvPr>
              <p:cNvSpPr txBox="1"/>
              <p:nvPr/>
            </p:nvSpPr>
            <p:spPr>
              <a:xfrm>
                <a:off x="2984439" y="2312176"/>
                <a:ext cx="812291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  <a:t>Input: </a:t>
                </a:r>
                <a:b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</a:b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  <a:t>random </a:t>
                </a:r>
                <a:b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</a:b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  <a:t>field</a:t>
                </a:r>
                <a:endParaRPr lang="de-DE"/>
              </a:p>
            </p:txBody>
          </p:sp>
          <p:sp>
            <p:nvSpPr>
              <p:cNvPr id="19" name="Textfeld 10">
                <a:extLst>
                  <a:ext uri="{FF2B5EF4-FFF2-40B4-BE49-F238E27FC236}">
                    <a16:creationId xmlns:a16="http://schemas.microsoft.com/office/drawing/2014/main" id="{81FBE6C1-4293-D313-0787-89A38517D933}"/>
                  </a:ext>
                </a:extLst>
              </p:cNvPr>
              <p:cNvSpPr txBox="1"/>
              <p:nvPr/>
            </p:nvSpPr>
            <p:spPr>
              <a:xfrm>
                <a:off x="3022584" y="5251596"/>
                <a:ext cx="3702915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Biehler, J.,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Gee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, M. W., &amp; Wall, W. A. (2014).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Towards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efficient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uncertainty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quantification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in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complex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and large-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scale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biomechanical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problems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based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on a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Bayesian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multi-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fidelity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</a:t>
                </a:r>
                <a:r>
                  <a:rPr lang="de-DE" sz="100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scheme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. </a:t>
                </a:r>
                <a:r>
                  <a:rPr lang="de-DE" sz="1000" i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Biomechanics</a:t>
                </a:r>
                <a:r>
                  <a:rPr lang="de-DE" sz="100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 and Modeling in </a:t>
                </a:r>
                <a:r>
                  <a:rPr lang="de-DE" sz="1000" i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Mechanobiology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, </a:t>
                </a:r>
                <a:r>
                  <a:rPr lang="de-DE" sz="1000" i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14</a:t>
                </a:r>
                <a:r>
                  <a:rPr lang="de-DE" sz="10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(3), 489–513.</a:t>
                </a:r>
                <a:endParaRPr lang="de-DE" sz="1000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/>
                  <a:cs typeface="Calibri"/>
                </a:endParaRPr>
              </a:p>
            </p:txBody>
          </p:sp>
          <p:sp>
            <p:nvSpPr>
              <p:cNvPr id="20" name="Textfeld 11">
                <a:extLst>
                  <a:ext uri="{FF2B5EF4-FFF2-40B4-BE49-F238E27FC236}">
                    <a16:creationId xmlns:a16="http://schemas.microsoft.com/office/drawing/2014/main" id="{CD1C44AF-BCE5-90B7-E751-F877C6095011}"/>
                  </a:ext>
                </a:extLst>
              </p:cNvPr>
              <p:cNvSpPr txBox="1"/>
              <p:nvPr/>
            </p:nvSpPr>
            <p:spPr>
              <a:xfrm>
                <a:off x="2916774" y="3930765"/>
                <a:ext cx="165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rgbClr val="FF0000"/>
                    </a:solidFill>
                    <a:ea typeface="Calibri" panose="020F0502020204030204"/>
                    <a:cs typeface="Calibri" panose="020F0502020204030204"/>
                  </a:rPr>
                  <a:t>Output</a:t>
                </a:r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21" name="Textfeld 13">
                <a:extLst>
                  <a:ext uri="{FF2B5EF4-FFF2-40B4-BE49-F238E27FC236}">
                    <a16:creationId xmlns:a16="http://schemas.microsoft.com/office/drawing/2014/main" id="{7FE6FAE3-5D77-31EB-68D6-B514EC6FADE7}"/>
                  </a:ext>
                </a:extLst>
              </p:cNvPr>
              <p:cNvSpPr txBox="1"/>
              <p:nvPr/>
            </p:nvSpPr>
            <p:spPr>
              <a:xfrm>
                <a:off x="2711110" y="1402486"/>
                <a:ext cx="4827335" cy="64633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marL="200660" lvl="1" indent="0">
                  <a:buNone/>
                </a:pP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  <a:t>Uncertainty Quantification based on a</a:t>
                </a:r>
                <a:b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</a:b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  <a:t>Bayesian </a:t>
                </a:r>
                <a:r>
                  <a:rPr 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  <a:t>multi-fidelity scheme</a:t>
                </a:r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Calibri" panose="020F0502020204030204"/>
                    <a:cs typeface="Calibri" panose="020F0502020204030204"/>
                  </a:rPr>
                  <a:t>:</a:t>
                </a:r>
              </a:p>
            </p:txBody>
          </p:sp>
        </p:grpSp>
        <p:sp>
          <p:nvSpPr>
            <p:cNvPr id="15" name="Geschweifte Klammer links 26">
              <a:extLst>
                <a:ext uri="{FF2B5EF4-FFF2-40B4-BE49-F238E27FC236}">
                  <a16:creationId xmlns:a16="http://schemas.microsoft.com/office/drawing/2014/main" id="{DADDD3CC-BBDA-BFF9-0993-B520A4AAA69C}"/>
                </a:ext>
              </a:extLst>
            </p:cNvPr>
            <p:cNvSpPr/>
            <p:nvPr/>
          </p:nvSpPr>
          <p:spPr>
            <a:xfrm>
              <a:off x="4536636" y="3248393"/>
              <a:ext cx="60624" cy="1761368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Geschweifte Klammer links 27">
              <a:extLst>
                <a:ext uri="{FF2B5EF4-FFF2-40B4-BE49-F238E27FC236}">
                  <a16:creationId xmlns:a16="http://schemas.microsoft.com/office/drawing/2014/main" id="{A593DC95-00CF-3F52-A040-15A64DA3CC4E}"/>
                </a:ext>
              </a:extLst>
            </p:cNvPr>
            <p:cNvSpPr/>
            <p:nvPr/>
          </p:nvSpPr>
          <p:spPr>
            <a:xfrm>
              <a:off x="4536636" y="2258799"/>
              <a:ext cx="60624" cy="820720"/>
            </a:xfrm>
            <a:prstGeom prst="leftBrac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Textfeld 12">
            <a:extLst>
              <a:ext uri="{FF2B5EF4-FFF2-40B4-BE49-F238E27FC236}">
                <a16:creationId xmlns:a16="http://schemas.microsoft.com/office/drawing/2014/main" id="{68E02832-0EF2-B977-EF6C-15ACA823C83C}"/>
              </a:ext>
            </a:extLst>
          </p:cNvPr>
          <p:cNvSpPr txBox="1"/>
          <p:nvPr/>
        </p:nvSpPr>
        <p:spPr>
          <a:xfrm>
            <a:off x="253837" y="2307124"/>
            <a:ext cx="2690795" cy="313726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indent="-256540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buFont typeface="Courier New" panose="020B0604020202020204" pitchFamily="34" charset="0"/>
              <a:buChar char="o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indent="-256540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Monte Carlo sampling</a:t>
            </a:r>
          </a:p>
          <a:p>
            <a:pPr marL="255588" indent="-255588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Collocation-based polynomial chaos expansion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chaospy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-based)</a:t>
            </a:r>
          </a:p>
          <a:p>
            <a:pPr marL="255588" indent="-255588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Bayesian multi-fidelity Monte Carlo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A99156-D474-EF96-42CC-03F5C7D57A34}"/>
              </a:ext>
            </a:extLst>
          </p:cNvPr>
          <p:cNvGrpSpPr/>
          <p:nvPr/>
        </p:nvGrpSpPr>
        <p:grpSpPr>
          <a:xfrm>
            <a:off x="479508" y="2389895"/>
            <a:ext cx="2239451" cy="757083"/>
            <a:chOff x="479508" y="2389895"/>
            <a:chExt cx="2239451" cy="757083"/>
          </a:xfrm>
        </p:grpSpPr>
        <p:pic>
          <p:nvPicPr>
            <p:cNvPr id="24" name="Grafik 14" descr="Ein Bild, das Schrift, Grafiken, Logo, Grafikdesign enthält.&#10;&#10;Automatisch generierte Beschreibung">
              <a:extLst>
                <a:ext uri="{FF2B5EF4-FFF2-40B4-BE49-F238E27FC236}">
                  <a16:creationId xmlns:a16="http://schemas.microsoft.com/office/drawing/2014/main" id="{00D79DB4-1989-5D9E-3215-98F433D63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08" y="2389895"/>
              <a:ext cx="2239451" cy="757083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AD4A26-847F-AE4C-ABF3-E60ACBD3C211}"/>
                </a:ext>
              </a:extLst>
            </p:cNvPr>
            <p:cNvSpPr/>
            <p:nvPr/>
          </p:nvSpPr>
          <p:spPr>
            <a:xfrm>
              <a:off x="561860" y="2448124"/>
              <a:ext cx="1002535" cy="6313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624C1E8D-41DD-87F7-4182-36D0A688FA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31"/>
            <a:stretch>
              <a:fillRect/>
            </a:stretch>
          </p:blipFill>
          <p:spPr bwMode="auto">
            <a:xfrm>
              <a:off x="731575" y="2448124"/>
              <a:ext cx="648850" cy="63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418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20796C-142D-6646-7036-2A4D7F8E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inverse analysis / Backward UQ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74FCD-0BA5-1934-1850-977C0725196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E980B-E30B-1CAD-2AD4-D97BAA92358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F2B72-15C8-5F0D-781A-BB3F67E7E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E0274252-2B21-FCD9-367A-59732953B31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56000" y="2868791"/>
                <a:ext cx="10080000" cy="3308202"/>
              </a:xfrm>
            </p:spPr>
            <p:txBody>
              <a:bodyPr vert="horz" lIns="0" tIns="45720" rIns="0" bIns="45720" rtlCol="0" anchor="t">
                <a:noAutofit/>
              </a:bodyPr>
              <a:lstStyle/>
              <a:p>
                <a:pPr marL="0" indent="0">
                  <a:lnSpc>
                    <a:spcPct val="85000"/>
                  </a:lnSpc>
                  <a:spcAft>
                    <a:spcPts val="600"/>
                  </a:spcAft>
                  <a:buNone/>
                </a:pPr>
                <a:r>
                  <a:rPr lang="en-US"/>
                  <a:t>Known:</a:t>
                </a:r>
              </a:p>
              <a:p>
                <a:pPr lvl="1">
                  <a:lnSpc>
                    <a:spcPct val="8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br>
                  <a:rPr lang="de-DE" b="0"/>
                </a:br>
                <a:r>
                  <a:rPr lang="de-DE" sz="1400" b="0"/>
                  <a:t>e.g. </a:t>
                </a:r>
                <a:r>
                  <a:rPr lang="de-DE" sz="1400" b="0" err="1"/>
                  <a:t>from</a:t>
                </a:r>
                <a:r>
                  <a:rPr lang="de-DE" sz="1400" b="0"/>
                  <a:t> </a:t>
                </a:r>
                <a:r>
                  <a:rPr lang="de-DE" sz="1400" b="0" err="1"/>
                  <a:t>experiments</a:t>
                </a:r>
                <a:endParaRPr lang="en-US"/>
              </a:p>
              <a:p>
                <a:pPr lvl="1">
                  <a:lnSpc>
                    <a:spcPct val="8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Prior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br>
                  <a:rPr lang="de-DE" b="1"/>
                </a:br>
                <a:r>
                  <a:rPr lang="en-US"/>
                  <a:t>over uncertain model inputs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/>
              </a:p>
              <a:p>
                <a:pPr lvl="1">
                  <a:lnSpc>
                    <a:spcPct val="8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Model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de-DE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/>
              </a:p>
              <a:p>
                <a:pPr lvl="1">
                  <a:lnSpc>
                    <a:spcPct val="85000"/>
                  </a:lnSpc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i="1"/>
                  <a:t>Optional but desirable:</a:t>
                </a:r>
                <a:br>
                  <a:rPr lang="en-US"/>
                </a:br>
                <a:r>
                  <a:rPr lang="en-US"/>
                  <a:t>Model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den>
                    </m:f>
                  </m:oMath>
                </a14:m>
                <a:endParaRPr lang="en-US"/>
              </a:p>
              <a:p>
                <a:pPr marL="0" indent="0">
                  <a:lnSpc>
                    <a:spcPct val="85000"/>
                  </a:lnSpc>
                  <a:spcAft>
                    <a:spcPts val="600"/>
                  </a:spcAft>
                  <a:buNone/>
                </a:pPr>
                <a:r>
                  <a:rPr lang="en-US">
                    <a:solidFill>
                      <a:srgbClr val="FF0000"/>
                    </a:solidFill>
                  </a:rPr>
                  <a:t>Unknown:</a:t>
                </a:r>
              </a:p>
              <a:p>
                <a:pPr lvl="1">
                  <a:lnSpc>
                    <a:spcPct val="85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Posterior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obs</m:t>
                            </m:r>
                          </m:sub>
                        </m:sSub>
                      </m:e>
                    </m:d>
                  </m:oMath>
                </a14:m>
                <a:br>
                  <a:rPr lang="de-DE"/>
                </a:br>
                <a:r>
                  <a:rPr lang="en-US"/>
                  <a:t>over uncertain model inputs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en-US" b="1"/>
              </a:p>
            </p:txBody>
          </p:sp>
        </mc:Choice>
        <mc:Fallback xmlns="">
          <p:sp>
            <p:nvSpPr>
              <p:cNvPr id="7" name="Textplatzhalter 6">
                <a:extLst>
                  <a:ext uri="{FF2B5EF4-FFF2-40B4-BE49-F238E27FC236}">
                    <a16:creationId xmlns:a16="http://schemas.microsoft.com/office/drawing/2014/main" id="{E0274252-2B21-FCD9-367A-59732953B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56000" y="2868791"/>
                <a:ext cx="10080000" cy="3308202"/>
              </a:xfrm>
              <a:blipFill>
                <a:blip r:embed="rId2"/>
                <a:stretch>
                  <a:fillRect l="-1511" t="-2682" b="-65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pieren 39">
            <a:extLst>
              <a:ext uri="{FF2B5EF4-FFF2-40B4-BE49-F238E27FC236}">
                <a16:creationId xmlns:a16="http://schemas.microsoft.com/office/drawing/2014/main" id="{EF0C4DD5-BDC3-E246-172B-0868AA187847}"/>
              </a:ext>
            </a:extLst>
          </p:cNvPr>
          <p:cNvGrpSpPr/>
          <p:nvPr/>
        </p:nvGrpSpPr>
        <p:grpSpPr>
          <a:xfrm>
            <a:off x="6096000" y="3216986"/>
            <a:ext cx="5292416" cy="2741483"/>
            <a:chOff x="6483198" y="3430915"/>
            <a:chExt cx="5292416" cy="2741483"/>
          </a:xfrm>
        </p:grpSpPr>
        <p:grpSp>
          <p:nvGrpSpPr>
            <p:cNvPr id="9" name="Gruppieren 40">
              <a:extLst>
                <a:ext uri="{FF2B5EF4-FFF2-40B4-BE49-F238E27FC236}">
                  <a16:creationId xmlns:a16="http://schemas.microsoft.com/office/drawing/2014/main" id="{DB9627C9-72C5-688C-EC8C-546374BB2A0F}"/>
                </a:ext>
              </a:extLst>
            </p:cNvPr>
            <p:cNvGrpSpPr/>
            <p:nvPr/>
          </p:nvGrpSpPr>
          <p:grpSpPr>
            <a:xfrm>
              <a:off x="6483198" y="3430915"/>
              <a:ext cx="5292416" cy="2431996"/>
              <a:chOff x="6483198" y="3430915"/>
              <a:chExt cx="5292416" cy="24319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feld 42">
                    <a:extLst>
                      <a:ext uri="{FF2B5EF4-FFF2-40B4-BE49-F238E27FC236}">
                        <a16:creationId xmlns:a16="http://schemas.microsoft.com/office/drawing/2014/main" id="{50AA2FE0-38AA-E85E-4F50-23F60A341B7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0231" y="4203138"/>
                    <a:ext cx="85795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 sz="1400">
                      <a:solidFill>
                        <a:schemeClr val="tx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B344BDF4-64F7-12ED-6AFB-82B3CB7717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0231" y="4203138"/>
                    <a:ext cx="85795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Gruppieren 43">
                <a:extLst>
                  <a:ext uri="{FF2B5EF4-FFF2-40B4-BE49-F238E27FC236}">
                    <a16:creationId xmlns:a16="http://schemas.microsoft.com/office/drawing/2014/main" id="{E968DBC2-EBDD-F991-C098-0660E18A955B}"/>
                  </a:ext>
                </a:extLst>
              </p:cNvPr>
              <p:cNvGrpSpPr/>
              <p:nvPr/>
            </p:nvGrpSpPr>
            <p:grpSpPr>
              <a:xfrm>
                <a:off x="6483198" y="3430915"/>
                <a:ext cx="5292416" cy="2431996"/>
                <a:chOff x="6483198" y="3430915"/>
                <a:chExt cx="5292416" cy="2431996"/>
              </a:xfrm>
            </p:grpSpPr>
            <p:grpSp>
              <p:nvGrpSpPr>
                <p:cNvPr id="13" name="Gruppieren 44">
                  <a:extLst>
                    <a:ext uri="{FF2B5EF4-FFF2-40B4-BE49-F238E27FC236}">
                      <a16:creationId xmlns:a16="http://schemas.microsoft.com/office/drawing/2014/main" id="{A6F9E4D8-746F-A15B-89A6-9800CF01D0F6}"/>
                    </a:ext>
                  </a:extLst>
                </p:cNvPr>
                <p:cNvGrpSpPr/>
                <p:nvPr/>
              </p:nvGrpSpPr>
              <p:grpSpPr>
                <a:xfrm>
                  <a:off x="6492254" y="3788337"/>
                  <a:ext cx="5283360" cy="2074574"/>
                  <a:chOff x="6492254" y="3788337"/>
                  <a:chExt cx="5283360" cy="2074574"/>
                </a:xfrm>
              </p:grpSpPr>
              <p:grpSp>
                <p:nvGrpSpPr>
                  <p:cNvPr id="15" name="Gruppieren 46">
                    <a:extLst>
                      <a:ext uri="{FF2B5EF4-FFF2-40B4-BE49-F238E27FC236}">
                        <a16:creationId xmlns:a16="http://schemas.microsoft.com/office/drawing/2014/main" id="{08B72734-17AC-9C22-AE19-409B0A8CDC7D}"/>
                      </a:ext>
                    </a:extLst>
                  </p:cNvPr>
                  <p:cNvGrpSpPr/>
                  <p:nvPr/>
                </p:nvGrpSpPr>
                <p:grpSpPr>
                  <a:xfrm>
                    <a:off x="6492254" y="3788337"/>
                    <a:ext cx="5283360" cy="2074574"/>
                    <a:chOff x="6492254" y="3788337"/>
                    <a:chExt cx="5283360" cy="2074574"/>
                  </a:xfrm>
                </p:grpSpPr>
                <p:grpSp>
                  <p:nvGrpSpPr>
                    <p:cNvPr id="18" name="Gruppieren 26">
                      <a:extLst>
                        <a:ext uri="{FF2B5EF4-FFF2-40B4-BE49-F238E27FC236}">
                          <a16:creationId xmlns:a16="http://schemas.microsoft.com/office/drawing/2014/main" id="{7B005D0C-22EF-B444-48E6-C3F697CE6E0E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6492254" y="3788337"/>
                      <a:ext cx="5283360" cy="2074574"/>
                      <a:chOff x="6483720" y="3026342"/>
                      <a:chExt cx="4193458" cy="1438343"/>
                    </a:xfrm>
                  </p:grpSpPr>
                  <p:sp>
                    <p:nvSpPr>
                      <p:cNvPr id="22" name="TextBox 10">
                        <a:extLst>
                          <a:ext uri="{FF2B5EF4-FFF2-40B4-BE49-F238E27FC236}">
                            <a16:creationId xmlns:a16="http://schemas.microsoft.com/office/drawing/2014/main" id="{E5EE3FEA-FCC8-0F5C-EFCC-D861DCB626DF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9651143" y="3026343"/>
                        <a:ext cx="1026035" cy="1148081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Outputs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grpSp>
                    <p:nvGrpSpPr>
                      <p:cNvPr id="23" name="Gruppieren 27">
                        <a:extLst>
                          <a:ext uri="{FF2B5EF4-FFF2-40B4-BE49-F238E27FC236}">
                            <a16:creationId xmlns:a16="http://schemas.microsoft.com/office/drawing/2014/main" id="{CBD595D0-6D1B-5BF3-F452-AFDEE114F88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44840" y="3372815"/>
                        <a:ext cx="884223" cy="744933"/>
                        <a:chOff x="9744728" y="3372818"/>
                        <a:chExt cx="878149" cy="747937"/>
                      </a:xfrm>
                    </p:grpSpPr>
                    <p:sp>
                      <p:nvSpPr>
                        <p:cNvPr id="29" name="Freihandform 344">
                          <a:extLst>
                            <a:ext uri="{FF2B5EF4-FFF2-40B4-BE49-F238E27FC236}">
                              <a16:creationId xmlns:a16="http://schemas.microsoft.com/office/drawing/2014/main" id="{75B74172-C7FD-CB75-50A5-DE0598E145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792232" y="3425834"/>
                          <a:ext cx="689610" cy="497205"/>
                        </a:xfrm>
                        <a:custGeom>
                          <a:avLst/>
                          <a:gdLst>
                            <a:gd name="connsiteX0" fmla="*/ 0 w 689610"/>
                            <a:gd name="connsiteY0" fmla="*/ 497205 h 497205"/>
                            <a:gd name="connsiteX1" fmla="*/ 148590 w 689610"/>
                            <a:gd name="connsiteY1" fmla="*/ 388620 h 497205"/>
                            <a:gd name="connsiteX2" fmla="*/ 201930 w 689610"/>
                            <a:gd name="connsiteY2" fmla="*/ 247650 h 497205"/>
                            <a:gd name="connsiteX3" fmla="*/ 333375 w 689610"/>
                            <a:gd name="connsiteY3" fmla="*/ 291465 h 497205"/>
                            <a:gd name="connsiteX4" fmla="*/ 480060 w 689610"/>
                            <a:gd name="connsiteY4" fmla="*/ 236220 h 497205"/>
                            <a:gd name="connsiteX5" fmla="*/ 655320 w 689610"/>
                            <a:gd name="connsiteY5" fmla="*/ 36195 h 497205"/>
                            <a:gd name="connsiteX6" fmla="*/ 689610 w 689610"/>
                            <a:gd name="connsiteY6" fmla="*/ 0 h 49720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689610" h="497205">
                              <a:moveTo>
                                <a:pt x="0" y="497205"/>
                              </a:moveTo>
                              <a:cubicBezTo>
                                <a:pt x="57467" y="463708"/>
                                <a:pt x="114935" y="430212"/>
                                <a:pt x="148590" y="388620"/>
                              </a:cubicBezTo>
                              <a:cubicBezTo>
                                <a:pt x="182245" y="347027"/>
                                <a:pt x="171133" y="263842"/>
                                <a:pt x="201930" y="247650"/>
                              </a:cubicBezTo>
                              <a:cubicBezTo>
                                <a:pt x="232727" y="231458"/>
                                <a:pt x="287020" y="293370"/>
                                <a:pt x="333375" y="291465"/>
                              </a:cubicBezTo>
                              <a:cubicBezTo>
                                <a:pt x="379730" y="289560"/>
                                <a:pt x="426403" y="278765"/>
                                <a:pt x="480060" y="236220"/>
                              </a:cubicBezTo>
                              <a:cubicBezTo>
                                <a:pt x="533717" y="193675"/>
                                <a:pt x="620395" y="75565"/>
                                <a:pt x="655320" y="36195"/>
                              </a:cubicBezTo>
                              <a:cubicBezTo>
                                <a:pt x="690245" y="-3175"/>
                                <a:pt x="677862" y="26670"/>
                                <a:pt x="689610" y="0"/>
                              </a:cubicBezTo>
                            </a:path>
                          </a:pathLst>
                        </a:custGeom>
                        <a:ln>
                          <a:solidFill>
                            <a:schemeClr val="tx2"/>
                          </a:solidFill>
                        </a:ln>
                      </p:spPr>
                      <p:style>
                        <a:lnRef idx="1">
                          <a:schemeClr val="accent2"/>
                        </a:lnRef>
                        <a:fillRef idx="0">
                          <a:schemeClr val="accent2"/>
                        </a:fillRef>
                        <a:effectRef idx="0">
                          <a:schemeClr val="accent2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endParaRPr lang="en-US"/>
                        </a:p>
                      </p:txBody>
                    </p:sp>
                    <p:grpSp>
                      <p:nvGrpSpPr>
                        <p:cNvPr id="30" name="Group 39">
                          <a:extLst>
                            <a:ext uri="{FF2B5EF4-FFF2-40B4-BE49-F238E27FC236}">
                              <a16:creationId xmlns:a16="http://schemas.microsoft.com/office/drawing/2014/main" id="{20BAB276-6909-7C2E-3528-AC8FBC36DA8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44728" y="3372818"/>
                          <a:ext cx="878149" cy="747937"/>
                          <a:chOff x="9744735" y="3373170"/>
                          <a:chExt cx="1655098" cy="1768558"/>
                        </a:xfrm>
                      </p:grpSpPr>
                      <p:cxnSp>
                        <p:nvCxnSpPr>
                          <p:cNvPr id="31" name="Straight Arrow Connector 41">
                            <a:extLst>
                              <a:ext uri="{FF2B5EF4-FFF2-40B4-BE49-F238E27FC236}">
                                <a16:creationId xmlns:a16="http://schemas.microsoft.com/office/drawing/2014/main" id="{4F6F9922-F942-2874-85B2-41BDEEF67B6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744735" y="4761097"/>
                            <a:ext cx="1448668" cy="2270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2" name="TextBox 21">
                                <a:extLst>
                                  <a:ext uri="{FF2B5EF4-FFF2-40B4-BE49-F238E27FC236}">
                                    <a16:creationId xmlns:a16="http://schemas.microsoft.com/office/drawing/2014/main" id="{2A062008-6DDA-1E27-12F1-774109DC9079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 bwMode="auto">
                              <a:xfrm>
                                <a:off x="9834272" y="4159793"/>
                                <a:ext cx="1565561" cy="498481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spAutoFit/>
                              </a:bodyPr>
                              <a:lstStyle>
                                <a:defPPr>
                                  <a:defRPr lang="de-DE"/>
                                </a:defPPr>
                                <a:lvl1pPr marL="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de-DE" sz="1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400" b="0" i="0" smtClean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obs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en-US" sz="1400" baseline="-25000">
                                  <a:solidFill>
                                    <a:schemeClr val="accent1"/>
                                  </a:solidFill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4" name="TextBox 21">
                                <a:extLst>
                                  <a:ext uri="{FF2B5EF4-FFF2-40B4-BE49-F238E27FC236}">
                                    <a16:creationId xmlns:a16="http://schemas.microsoft.com/office/drawing/2014/main" id="{6BB3CD34-7D58-9FF1-D639-78D396DF273A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 bwMode="auto">
                              <a:xfrm>
                                <a:off x="9834272" y="4159793"/>
                                <a:ext cx="1565561" cy="498481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5"/>
                                <a:stretch>
                                  <a:fillRect b="-612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cxnSp>
                        <p:nvCxnSpPr>
                          <p:cNvPr id="33" name="Straight Arrow Connector 43">
                            <a:extLst>
                              <a:ext uri="{FF2B5EF4-FFF2-40B4-BE49-F238E27FC236}">
                                <a16:creationId xmlns:a16="http://schemas.microsoft.com/office/drawing/2014/main" id="{53FE897C-E275-3184-3E08-755FEC6FBF8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9751537" y="3373170"/>
                            <a:ext cx="6310" cy="138339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34" name="TextBox 23">
                                <a:extLst>
                                  <a:ext uri="{FF2B5EF4-FFF2-40B4-BE49-F238E27FC236}">
                                    <a16:creationId xmlns:a16="http://schemas.microsoft.com/office/drawing/2014/main" id="{86555DC2-97D0-7E0C-B41E-659EF1C066F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 bwMode="auto">
                              <a:xfrm>
                                <a:off x="9744735" y="4787103"/>
                                <a:ext cx="1448668" cy="35462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rot="0" spcFirstLastPara="0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spAutoFit/>
                              </a:bodyPr>
                              <a:lstStyle>
                                <a:defPPr>
                                  <a:defRPr lang="de-DE"/>
                                </a:defPPr>
                                <a:lvl1pPr marL="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1pPr>
                                <a:lvl2pPr marL="457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2pPr>
                                <a:lvl3pPr marL="914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3pPr>
                                <a:lvl4pPr marL="1371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4pPr>
                                <a:lvl5pPr marL="18288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5pPr>
                                <a:lvl6pPr marL="22860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6pPr>
                                <a:lvl7pPr marL="27432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7pPr>
                                <a:lvl8pPr marL="32004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8pPr>
                                <a:lvl9pPr marL="3657600" algn="l" defTabSz="914400" rtl="0" eaLnBrk="1" latinLnBrk="0" hangingPunct="1">
                                  <a:defRPr sz="1800" kern="1200">
                                    <a:solidFill>
                                      <a:schemeClr val="tx1"/>
                                    </a:solidFill>
                                    <a:latin typeface="+mn-lt"/>
                                    <a:ea typeface="+mn-ea"/>
                                    <a:cs typeface="+mn-cs"/>
                                  </a:defRPr>
                                </a:lvl9pPr>
                              </a:lstStyle>
                              <a:p>
                                <a:pPr algn="ctr"/>
                                <a:r>
                                  <a:rPr lang="en-US" sz="800"/>
                                  <a:t>Time </a:t>
                                </a:r>
                                <a14:m>
                                  <m:oMath xmlns:m="http://schemas.openxmlformats.org/officeDocument/2006/math">
                                    <m:r>
                                      <a:rPr lang="de-DE" sz="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oMath>
                                </a14:m>
                                <a:endParaRPr lang="en-US" sz="800"/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6" name="TextBox 23">
                                <a:extLst>
                                  <a:ext uri="{FF2B5EF4-FFF2-40B4-BE49-F238E27FC236}">
                                    <a16:creationId xmlns:a16="http://schemas.microsoft.com/office/drawing/2014/main" id="{5921D713-A8BE-DB81-684A-E71C82B4D5B5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 bwMode="auto">
                              <a:xfrm>
                                <a:off x="9744735" y="4787103"/>
                                <a:ext cx="1448668" cy="35462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6"/>
                                <a:stretch>
                                  <a:fillRect b="-8333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35" name="Multiplication Sign 45">
                            <a:extLst>
                              <a:ext uri="{FF2B5EF4-FFF2-40B4-BE49-F238E27FC236}">
                                <a16:creationId xmlns:a16="http://schemas.microsoft.com/office/drawing/2014/main" id="{FE80A5DA-B272-AA92-1171-7A7768D141AC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9895945" y="4490077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" name="Multiplication Sign 46">
                            <a:extLst>
                              <a:ext uri="{FF2B5EF4-FFF2-40B4-BE49-F238E27FC236}">
                                <a16:creationId xmlns:a16="http://schemas.microsoft.com/office/drawing/2014/main" id="{BBFC7385-5A98-CBF9-7859-2CCC10F944A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154907" y="4043594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7" name="Multiplication Sign 47">
                            <a:extLst>
                              <a:ext uri="{FF2B5EF4-FFF2-40B4-BE49-F238E27FC236}">
                                <a16:creationId xmlns:a16="http://schemas.microsoft.com/office/drawing/2014/main" id="{1CA914C7-A002-A07B-1243-EC6A3A7D77B9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077516" y="4332319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8" name="Multiplication Sign 48">
                            <a:extLst>
                              <a:ext uri="{FF2B5EF4-FFF2-40B4-BE49-F238E27FC236}">
                                <a16:creationId xmlns:a16="http://schemas.microsoft.com/office/drawing/2014/main" id="{462E87C8-6652-AFCA-144D-58D7BF50B361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253132" y="3945366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9" name="Multiplication Sign 49">
                            <a:extLst>
                              <a:ext uri="{FF2B5EF4-FFF2-40B4-BE49-F238E27FC236}">
                                <a16:creationId xmlns:a16="http://schemas.microsoft.com/office/drawing/2014/main" id="{7F3F770C-575C-542A-E3F4-DC4EE629B848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393030" y="4120983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0" name="Multiplication Sign 50">
                            <a:extLst>
                              <a:ext uri="{FF2B5EF4-FFF2-40B4-BE49-F238E27FC236}">
                                <a16:creationId xmlns:a16="http://schemas.microsoft.com/office/drawing/2014/main" id="{7FD5AA19-0D76-5C94-52CE-35DD3F1AE0CB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522407" y="3972155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" name="Multiplication Sign 51">
                            <a:extLst>
                              <a:ext uri="{FF2B5EF4-FFF2-40B4-BE49-F238E27FC236}">
                                <a16:creationId xmlns:a16="http://schemas.microsoft.com/office/drawing/2014/main" id="{EAD40F74-7283-92DA-0295-A156C6BB5580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622224" y="4061452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2" name="Multiplication Sign 52">
                            <a:extLst>
                              <a:ext uri="{FF2B5EF4-FFF2-40B4-BE49-F238E27FC236}">
                                <a16:creationId xmlns:a16="http://schemas.microsoft.com/office/drawing/2014/main" id="{6310E06E-588B-E731-5FF6-6A9B7DB824B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0698024" y="4156700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3" name="Multiplication Sign 53">
                            <a:extLst>
                              <a:ext uri="{FF2B5EF4-FFF2-40B4-BE49-F238E27FC236}">
                                <a16:creationId xmlns:a16="http://schemas.microsoft.com/office/drawing/2014/main" id="{6E1265FC-5DE5-4185-66A9-1B4FC5D6672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11004609" y="3495902"/>
                            <a:ext cx="139424" cy="142188"/>
                          </a:xfrm>
                          <a:prstGeom prst="mathMultiply">
                            <a:avLst/>
                          </a:prstGeom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>
                            <a:defPPr>
                              <a:defRPr lang="de-DE"/>
                            </a:defPPr>
                            <a:lvl1pPr marL="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1pPr>
                            <a:lvl2pPr marL="457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2pPr>
                            <a:lvl3pPr marL="914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3pPr>
                            <a:lvl4pPr marL="1371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4pPr>
                            <a:lvl5pPr marL="18288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5pPr>
                            <a:lvl6pPr marL="22860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6pPr>
                            <a:lvl7pPr marL="27432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7pPr>
                            <a:lvl8pPr marL="32004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8pPr>
                            <a:lvl9pPr marL="3657600" algn="l" defTabSz="914400" rtl="0" eaLnBrk="1" latinLnBrk="0" hangingPunct="1">
                              <a:defRPr sz="1800" kern="1200">
                                <a:solidFill>
                                  <a:schemeClr val="lt1"/>
                                </a:solidFill>
                                <a:latin typeface="+mn-lt"/>
                                <a:ea typeface="+mn-ea"/>
                                <a:cs typeface="+mn-cs"/>
                              </a:defRPr>
                            </a:lvl9pPr>
                          </a:lstStyle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</p:grpSp>
                  <p:sp>
                    <p:nvSpPr>
                      <p:cNvPr id="24" name="TextBox 6">
                        <a:extLst>
                          <a:ext uri="{FF2B5EF4-FFF2-40B4-BE49-F238E27FC236}">
                            <a16:creationId xmlns:a16="http://schemas.microsoft.com/office/drawing/2014/main" id="{A229FEAC-864C-CAE9-297E-DE897CF10D18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6483720" y="3026342"/>
                        <a:ext cx="1020804" cy="114808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Inputs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" name="Pfeil nach rechts 333">
                        <a:extLst>
                          <a:ext uri="{FF2B5EF4-FFF2-40B4-BE49-F238E27FC236}">
                            <a16:creationId xmlns:a16="http://schemas.microsoft.com/office/drawing/2014/main" id="{CD27DAC8-A3BC-2201-326B-3BBC236C93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84177" y="3522953"/>
                        <a:ext cx="400986" cy="154858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" name="Pfeil nach rechts 334">
                        <a:extLst>
                          <a:ext uri="{FF2B5EF4-FFF2-40B4-BE49-F238E27FC236}">
                            <a16:creationId xmlns:a16="http://schemas.microsoft.com/office/drawing/2014/main" id="{E922A77D-2B6C-57EA-6C69-5B2D5262F3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170503" y="3522953"/>
                        <a:ext cx="400986" cy="154858"/>
                      </a:xfrm>
                      <a:prstGeom prst="rightArrow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7" name="TextBox 8">
                        <a:extLst>
                          <a:ext uri="{FF2B5EF4-FFF2-40B4-BE49-F238E27FC236}">
                            <a16:creationId xmlns:a16="http://schemas.microsoft.com/office/drawing/2014/main" id="{8951A729-C8BA-2E46-4D41-21EFB93DBF8F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063017" y="3026342"/>
                        <a:ext cx="1026036" cy="1148081"/>
                      </a:xfrm>
                      <a:prstGeom prst="rect">
                        <a:avLst/>
                      </a:prstGeom>
                      <a:noFill/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r>
                          <a:rPr lang="en-US"/>
                          <a:t>Model</a:t>
                        </a:r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180-Grad-Pfeil 336">
                        <a:extLst>
                          <a:ext uri="{FF2B5EF4-FFF2-40B4-BE49-F238E27FC236}">
                            <a16:creationId xmlns:a16="http://schemas.microsoft.com/office/drawing/2014/main" id="{013FE3FC-4418-97BA-14BF-88AFEF08B7C4}"/>
                          </a:ext>
                        </a:extLst>
                      </p:cNvPr>
                      <p:cNvSpPr/>
                      <p:nvPr/>
                    </p:nvSpPr>
                    <p:spPr>
                      <a:xfrm rot="10800000">
                        <a:off x="6896635" y="4238344"/>
                        <a:ext cx="3325821" cy="226341"/>
                      </a:xfrm>
                      <a:prstGeom prst="uturnArrow">
                        <a:avLst>
                          <a:gd name="adj1" fmla="val 25000"/>
                          <a:gd name="adj2" fmla="val 25000"/>
                          <a:gd name="adj3" fmla="val 25000"/>
                          <a:gd name="adj4" fmla="val 43750"/>
                          <a:gd name="adj5" fmla="val 95482"/>
                        </a:avLst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19" name="Picture 19" descr="Chart, surface chart&#10;&#10;Description automatically generated">
                      <a:extLst>
                        <a:ext uri="{FF2B5EF4-FFF2-40B4-BE49-F238E27FC236}">
                          <a16:creationId xmlns:a16="http://schemas.microsoft.com/office/drawing/2014/main" id="{0EDB889F-D875-1A53-7582-285B7F4BF0D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l="19603" t="11964" r="13400" b="5610"/>
                    <a:stretch/>
                  </p:blipFill>
                  <p:spPr>
                    <a:xfrm>
                      <a:off x="6728008" y="4220272"/>
                      <a:ext cx="833313" cy="907048"/>
                    </a:xfrm>
                    <a:prstGeom prst="rect">
                      <a:avLst/>
                    </a:prstGeom>
                    <a:noFill/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0" name="TextBox 44">
                          <a:extLst>
                            <a:ext uri="{FF2B5EF4-FFF2-40B4-BE49-F238E27FC236}">
                              <a16:creationId xmlns:a16="http://schemas.microsoft.com/office/drawing/2014/main" id="{337117DD-23EE-69AF-151C-4229A45D063C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 rot="2731932">
                          <a:off x="6403729" y="4922651"/>
                          <a:ext cx="692142" cy="50127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900"/>
                            <a:t>Parameter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400" baseline="-25000"/>
                            <a:t>1</a:t>
                          </a:r>
                          <a:endParaRPr lang="en-US" sz="900" baseline="-25000"/>
                        </a:p>
                      </p:txBody>
                    </p:sp>
                  </mc:Choice>
                  <mc:Fallback xmlns="">
                    <p:sp>
                      <p:nvSpPr>
                        <p:cNvPr id="52" name="TextBox 44">
                          <a:extLst>
                            <a:ext uri="{FF2B5EF4-FFF2-40B4-BE49-F238E27FC236}">
                              <a16:creationId xmlns:a16="http://schemas.microsoft.com/office/drawing/2014/main" id="{E6073A9B-DDA1-5EC3-7F6B-A039CE30D7D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 rot="2731932">
                          <a:off x="6403729" y="4922651"/>
                          <a:ext cx="692142" cy="501274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1" name="TextBox 45">
                          <a:extLst>
                            <a:ext uri="{FF2B5EF4-FFF2-40B4-BE49-F238E27FC236}">
                              <a16:creationId xmlns:a16="http://schemas.microsoft.com/office/drawing/2014/main" id="{A433D257-D55D-D74B-2601-9E3981300830}"/>
                            </a:ext>
                          </a:extLst>
                        </p:cNvPr>
                        <p:cNvSpPr txBox="1"/>
                        <p:nvPr/>
                      </p:nvSpPr>
                      <p:spPr bwMode="auto">
                        <a:xfrm rot="19945637">
                          <a:off x="7043528" y="4977642"/>
                          <a:ext cx="747992" cy="50127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rot="0" spcFirstLastPara="0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spAutoFit/>
                        </a:bodyPr>
                        <a:lstStyle>
                          <a:defPPr>
                            <a:defRPr lang="de-DE"/>
                          </a:defPPr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900"/>
                            <a:t>Parameter 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400" baseline="-25000"/>
                            <a:t>2</a:t>
                          </a:r>
                          <a:endParaRPr lang="en-US" sz="900" baseline="-25000"/>
                        </a:p>
                      </p:txBody>
                    </p:sp>
                  </mc:Choice>
                  <mc:Fallback xmlns="">
                    <p:sp>
                      <p:nvSpPr>
                        <p:cNvPr id="53" name="TextBox 45">
                          <a:extLst>
                            <a:ext uri="{FF2B5EF4-FFF2-40B4-BE49-F238E27FC236}">
                              <a16:creationId xmlns:a16="http://schemas.microsoft.com/office/drawing/2014/main" id="{36581DC1-2F5E-15A7-8E5A-8C5B1FDD106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 bwMode="auto">
                        <a:xfrm rot="19945637">
                          <a:off x="7043528" y="4977642"/>
                          <a:ext cx="747992" cy="501272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pic>
                <p:nvPicPr>
                  <p:cNvPr id="16" name="Picture 11" descr="A picture containing calendar&#10;&#10;Description automatically generated">
                    <a:extLst>
                      <a:ext uri="{FF2B5EF4-FFF2-40B4-BE49-F238E27FC236}">
                        <a16:creationId xmlns:a16="http://schemas.microsoft.com/office/drawing/2014/main" id="{6178FF75-F94E-BC18-2855-8FBFE3DECE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761870" y="4218345"/>
                    <a:ext cx="789976" cy="753169"/>
                  </a:xfrm>
                  <a:prstGeom prst="rect">
                    <a:avLst/>
                  </a:prstGeom>
                  <a:noFill/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" name="TextBox 40">
                        <a:extLst>
                          <a:ext uri="{FF2B5EF4-FFF2-40B4-BE49-F238E27FC236}">
                            <a16:creationId xmlns:a16="http://schemas.microsoft.com/office/drawing/2014/main" id="{129B0F54-00B6-483E-1932-64EC7AC65087}"/>
                          </a:ext>
                        </a:extLst>
                      </p:cNvPr>
                      <p:cNvSpPr txBox="1"/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spAutoFit/>
                      </a:bodyPr>
                      <a:lstStyle>
                        <a:defPPr>
                          <a:defRPr lang="de-DE"/>
                        </a:defPPr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defRPr>
                        </a:lvl9pPr>
                      </a:lstStyle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4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1400" baseline="-25000"/>
                      </a:p>
                    </p:txBody>
                  </p:sp>
                </mc:Choice>
                <mc:Fallback xmlns="">
                  <p:sp>
                    <p:nvSpPr>
                      <p:cNvPr id="49" name="TextBox 40">
                        <a:extLst>
                          <a:ext uri="{FF2B5EF4-FFF2-40B4-BE49-F238E27FC236}">
                            <a16:creationId xmlns:a16="http://schemas.microsoft.com/office/drawing/2014/main" id="{E5E078B2-058D-1AA0-6DA6-D0883E815E4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8429712" y="5040112"/>
                        <a:ext cx="1431951" cy="343965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4" name="TextBox 54">
                  <a:extLst>
                    <a:ext uri="{FF2B5EF4-FFF2-40B4-BE49-F238E27FC236}">
                      <a16:creationId xmlns:a16="http://schemas.microsoft.com/office/drawing/2014/main" id="{E3347BA8-6BF2-7D40-AD2A-470831EB0984}"/>
                    </a:ext>
                  </a:extLst>
                </p:cNvPr>
                <p:cNvSpPr txBox="1"/>
                <p:nvPr/>
              </p:nvSpPr>
              <p:spPr>
                <a:xfrm>
                  <a:off x="6483198" y="3430915"/>
                  <a:ext cx="1313193" cy="338554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>
                      <a:solidFill>
                        <a:srgbClr val="FF0000"/>
                      </a:solidFill>
                    </a:rPr>
                    <a:t>Unknown</a:t>
                  </a:r>
                  <a:endParaRPr lang="en-US" sz="1600"/>
                </a:p>
              </p:txBody>
            </p:sp>
          </p:grpSp>
        </p:grpSp>
        <p:sp>
          <p:nvSpPr>
            <p:cNvPr id="10" name="Textfeld 41">
              <a:extLst>
                <a:ext uri="{FF2B5EF4-FFF2-40B4-BE49-F238E27FC236}">
                  <a16:creationId xmlns:a16="http://schemas.microsoft.com/office/drawing/2014/main" id="{6FA3BD15-3284-7DF0-3C94-6975AE851F5A}"/>
                </a:ext>
              </a:extLst>
            </p:cNvPr>
            <p:cNvSpPr txBox="1"/>
            <p:nvPr/>
          </p:nvSpPr>
          <p:spPr>
            <a:xfrm>
              <a:off x="8482039" y="5833844"/>
              <a:ext cx="12927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>
                  <a:solidFill>
                    <a:schemeClr val="accent1"/>
                  </a:solidFill>
                </a:rPr>
                <a:t>Update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1">
                <a:extLst>
                  <a:ext uri="{FF2B5EF4-FFF2-40B4-BE49-F238E27FC236}">
                    <a16:creationId xmlns:a16="http://schemas.microsoft.com/office/drawing/2014/main" id="{F068757E-BFB0-028A-0A2A-8733461B48AA}"/>
                  </a:ext>
                </a:extLst>
              </p:cNvPr>
              <p:cNvSpPr/>
              <p:nvPr/>
            </p:nvSpPr>
            <p:spPr>
              <a:xfrm>
                <a:off x="1055999" y="1576202"/>
                <a:ext cx="4440505" cy="115184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Goal:</a:t>
                </a:r>
              </a:p>
              <a:p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Given experimental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data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a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model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ℳ,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estimate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unknown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input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quantities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uncertainty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</a:t>
                </a:r>
                <a:r>
                  <a:rPr lang="de-DE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de-DE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estimate</a:t>
                </a:r>
                <a:endParaRPr lang="en-US" baseline="-250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4" name="Rechteck 1">
                <a:extLst>
                  <a:ext uri="{FF2B5EF4-FFF2-40B4-BE49-F238E27FC236}">
                    <a16:creationId xmlns:a16="http://schemas.microsoft.com/office/drawing/2014/main" id="{F068757E-BFB0-028A-0A2A-8733461B4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99" y="1576202"/>
                <a:ext cx="4440505" cy="1151841"/>
              </a:xfrm>
              <a:prstGeom prst="rect">
                <a:avLst/>
              </a:prstGeom>
              <a:blipFill>
                <a:blip r:embed="rId12"/>
                <a:stretch>
                  <a:fillRect l="-852" t="-3191" b="-851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8">
                <a:extLst>
                  <a:ext uri="{FF2B5EF4-FFF2-40B4-BE49-F238E27FC236}">
                    <a16:creationId xmlns:a16="http://schemas.microsoft.com/office/drawing/2014/main" id="{67ECCB43-4EB6-1CD7-E13F-9964945D8C39}"/>
                  </a:ext>
                </a:extLst>
              </p:cNvPr>
              <p:cNvSpPr txBox="1"/>
              <p:nvPr/>
            </p:nvSpPr>
            <p:spPr>
              <a:xfrm>
                <a:off x="6824802" y="1885463"/>
                <a:ext cx="3990708" cy="441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e-DE" b="0"/>
                  <a:t>Bayes‘ </a:t>
                </a:r>
                <a:r>
                  <a:rPr lang="de-DE" b="0" err="1"/>
                  <a:t>rule</a:t>
                </a:r>
                <a:r>
                  <a:rPr lang="de-DE"/>
                  <a:t>:  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5" name="Textfeld 8">
                <a:extLst>
                  <a:ext uri="{FF2B5EF4-FFF2-40B4-BE49-F238E27FC236}">
                    <a16:creationId xmlns:a16="http://schemas.microsoft.com/office/drawing/2014/main" id="{67ECCB43-4EB6-1CD7-E13F-9964945D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802" y="1885463"/>
                <a:ext cx="3990708" cy="441852"/>
              </a:xfrm>
              <a:prstGeom prst="rect">
                <a:avLst/>
              </a:prstGeom>
              <a:blipFill>
                <a:blip r:embed="rId13"/>
                <a:stretch>
                  <a:fillRect l="-3492" t="-2778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9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6ECF46-CD8C-6D5C-22FA-798BA1AF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</a:t>
            </a:r>
            <a:r>
              <a:rPr lang="en-US" dirty="0" err="1"/>
              <a:t>i</a:t>
            </a:r>
            <a:r>
              <a:rPr lang="de-DE" dirty="0" err="1"/>
              <a:t>nverse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en-US" sz="4300" dirty="0"/>
              <a:t>– Beam example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6C47C-1E22-694F-A7B6-72D039384E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33E8-C34F-561B-0AE4-2111E63CED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2B9FB-B940-07B7-714F-022B178236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grpSp>
        <p:nvGrpSpPr>
          <p:cNvPr id="7" name="Gruppieren 14">
            <a:extLst>
              <a:ext uri="{FF2B5EF4-FFF2-40B4-BE49-F238E27FC236}">
                <a16:creationId xmlns:a16="http://schemas.microsoft.com/office/drawing/2014/main" id="{26957E9D-2578-680F-9FAC-E0FDD410FA34}"/>
              </a:ext>
            </a:extLst>
          </p:cNvPr>
          <p:cNvGrpSpPr/>
          <p:nvPr/>
        </p:nvGrpSpPr>
        <p:grpSpPr>
          <a:xfrm>
            <a:off x="323724" y="1304735"/>
            <a:ext cx="3424597" cy="5231531"/>
            <a:chOff x="323724" y="1304735"/>
            <a:chExt cx="3424597" cy="5231531"/>
          </a:xfrm>
        </p:grpSpPr>
        <p:pic>
          <p:nvPicPr>
            <p:cNvPr id="8" name="Grafik 42" descr="Ein Bild, das Text, Screenshot, Kreis, Farbigkeit enthält.&#10;&#10;Automatisch generierte Beschreibung">
              <a:extLst>
                <a:ext uri="{FF2B5EF4-FFF2-40B4-BE49-F238E27FC236}">
                  <a16:creationId xmlns:a16="http://schemas.microsoft.com/office/drawing/2014/main" id="{9BE51140-C9D1-1CC9-AB6A-E5894EEAE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85" t="1940" b="8565"/>
            <a:stretch/>
          </p:blipFill>
          <p:spPr>
            <a:xfrm>
              <a:off x="924737" y="2599267"/>
              <a:ext cx="2209210" cy="1707819"/>
            </a:xfrm>
            <a:prstGeom prst="rect">
              <a:avLst/>
            </a:prstGeom>
          </p:spPr>
        </p:pic>
        <p:grpSp>
          <p:nvGrpSpPr>
            <p:cNvPr id="9" name="Gruppieren 16">
              <a:extLst>
                <a:ext uri="{FF2B5EF4-FFF2-40B4-BE49-F238E27FC236}">
                  <a16:creationId xmlns:a16="http://schemas.microsoft.com/office/drawing/2014/main" id="{B5F392B8-8674-E65A-816A-9A1F443D0CD1}"/>
                </a:ext>
              </a:extLst>
            </p:cNvPr>
            <p:cNvGrpSpPr/>
            <p:nvPr/>
          </p:nvGrpSpPr>
          <p:grpSpPr>
            <a:xfrm>
              <a:off x="323724" y="1304735"/>
              <a:ext cx="3424597" cy="5231531"/>
              <a:chOff x="429444" y="1794195"/>
              <a:chExt cx="3424597" cy="44042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18D550EC-94B2-39C1-E5E8-CA2ED44343D4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29444" y="1794195"/>
                    <a:ext cx="3424597" cy="440425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b="1"/>
                      <a:t>Inputs</a:t>
                    </a:r>
                  </a:p>
                  <a:p>
                    <a:pPr algn="ctr"/>
                    <a:r>
                      <a:rPr lang="en-US" sz="400" b="1" i="1">
                        <a:latin typeface="Cambria Math" panose="02040503050406030204" pitchFamily="18" charset="0"/>
                        <a:ea typeface="Calibri"/>
                        <a:cs typeface="Calibri"/>
                      </a:rPr>
                      <a:t>   </a:t>
                    </a:r>
                    <a:br>
                      <a:rPr lang="de-DE" sz="1600" b="1" i="1">
                        <a:latin typeface="Cambria Math" panose="02040503050406030204" pitchFamily="18" charset="0"/>
                        <a:ea typeface="Calibri"/>
                        <a:cs typeface="Calibri"/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b="1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𝜽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=</m:t>
                          </m:r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latin typeface="Cambria Math" panose="02040503050406030204" pitchFamily="18" charset="0"/>
                                      <a:ea typeface="Calibri"/>
                                      <a:cs typeface="Calibri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Calibri"/>
                                          <a:cs typeface="Calibri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de-DE" sz="1600"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T</m:t>
                              </m:r>
                            </m:sup>
                          </m:sSup>
                        </m:oMath>
                      </m:oMathPara>
                    </a14:m>
                    <a:endParaRPr lang="en-US" sz="1600" b="1"/>
                  </a:p>
                  <a:p>
                    <a:pPr algn="ctr"/>
                    <a:endParaRPr lang="en-US" sz="30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de-DE" sz="1600" dirty="0" smtClean="0">
                              <a:solidFill>
                                <a:schemeClr val="accent1"/>
                              </a:solidFill>
                              <a:ea typeface="Calibri"/>
                              <a:cs typeface="Calibri"/>
                            </a:rPr>
                            <m:t>load</m:t>
                          </m:r>
                          <m:r>
                            <m:rPr>
                              <m:nor/>
                            </m:rPr>
                            <a:rPr lang="de-DE" sz="1600" dirty="0" smtClean="0">
                              <a:solidFill>
                                <a:schemeClr val="accent1"/>
                              </a:solidFill>
                              <a:ea typeface="Calibri"/>
                              <a:cs typeface="Calibri"/>
                            </a:rPr>
                            <m:t> </m:t>
                          </m:r>
                          <m:r>
                            <a:rPr lang="de-D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𝑞</m:t>
                          </m:r>
                          <m:d>
                            <m:dPr>
                              <m:ctrlP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𝑥</m:t>
                              </m:r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, </m:t>
                              </m:r>
                              <m:r>
                                <a:rPr lang="de-DE" sz="1600" b="1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𝜽</m:t>
                              </m:r>
                            </m:e>
                          </m:d>
                          <m:r>
                            <a:rPr lang="de-D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=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libri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</a:rPr>
                            <m:t>𝑥</m:t>
                          </m:r>
                        </m:oMath>
                      </m:oMathPara>
                    </a14:m>
                    <a:endParaRPr lang="de-DE" sz="1600">
                      <a:solidFill>
                        <a:schemeClr val="accent1"/>
                      </a:solidFill>
                      <a:ea typeface="Cambria Math" panose="02040503050406030204" pitchFamily="18" charset="0"/>
                      <a:cs typeface="Calibri"/>
                    </a:endParaRPr>
                  </a:p>
                  <a:p>
                    <a:endParaRPr lang="en-US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39FC9C2-0754-410B-FD99-FC0012C250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9444" y="1794195"/>
                    <a:ext cx="3424597" cy="440425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465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hteck 15">
                    <a:extLst>
                      <a:ext uri="{FF2B5EF4-FFF2-40B4-BE49-F238E27FC236}">
                        <a16:creationId xmlns:a16="http://schemas.microsoft.com/office/drawing/2014/main" id="{AE0B040E-2119-330A-54F2-BDFACBC972B0}"/>
                      </a:ext>
                    </a:extLst>
                  </p:cNvPr>
                  <p:cNvSpPr/>
                  <p:nvPr/>
                </p:nvSpPr>
                <p:spPr>
                  <a:xfrm>
                    <a:off x="617563" y="2663245"/>
                    <a:ext cx="3083340" cy="1697405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600" b="1">
                        <a:solidFill>
                          <a:schemeClr val="tx1"/>
                        </a:solidFill>
                      </a:rPr>
                      <a:t>Prior</a:t>
                    </a:r>
                    <a:r>
                      <a:rPr lang="en-US" sz="1600">
                        <a:solidFill>
                          <a:schemeClr val="tx1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de-DE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oMath>
                    </a14:m>
                    <a:r>
                      <a:rPr lang="en-US" sz="1600">
                        <a:solidFill>
                          <a:schemeClr val="tx1"/>
                        </a:solidFill>
                      </a:rPr>
                      <a:t>:</a:t>
                    </a:r>
                  </a:p>
                </p:txBody>
              </p:sp>
            </mc:Choice>
            <mc:Fallback xmlns="">
              <p:sp>
                <p:nvSpPr>
                  <p:cNvPr id="16" name="Rechteck 15">
                    <a:extLst>
                      <a:ext uri="{FF2B5EF4-FFF2-40B4-BE49-F238E27FC236}">
                        <a16:creationId xmlns:a16="http://schemas.microsoft.com/office/drawing/2014/main" id="{B4E28F62-9416-7C6D-C7E9-505461E35E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563" y="2663245"/>
                    <a:ext cx="3083340" cy="169740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9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43">
                  <a:extLst>
                    <a:ext uri="{FF2B5EF4-FFF2-40B4-BE49-F238E27FC236}">
                      <a16:creationId xmlns:a16="http://schemas.microsoft.com/office/drawing/2014/main" id="{2A3CCF82-DC6D-B0F3-6803-0508B31D47A0}"/>
                    </a:ext>
                  </a:extLst>
                </p:cNvPr>
                <p:cNvSpPr txBox="1"/>
                <p:nvPr/>
              </p:nvSpPr>
              <p:spPr>
                <a:xfrm>
                  <a:off x="721485" y="2318767"/>
                  <a:ext cx="265043" cy="215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E76474DD-E009-8EAD-C14E-E64AEFAD94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485" y="2318767"/>
                  <a:ext cx="265043" cy="215316"/>
                </a:xfrm>
                <a:prstGeom prst="rect">
                  <a:avLst/>
                </a:prstGeom>
                <a:blipFill>
                  <a:blip r:embed="rId6"/>
                  <a:stretch>
                    <a:fillRect r="-1136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Gerade Verbindung mit Pfeil 44">
              <a:extLst>
                <a:ext uri="{FF2B5EF4-FFF2-40B4-BE49-F238E27FC236}">
                  <a16:creationId xmlns:a16="http://schemas.microsoft.com/office/drawing/2014/main" id="{ECA7FB75-9273-1687-1F35-50B270B71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9846" y="2476570"/>
              <a:ext cx="0" cy="1889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45">
                  <a:extLst>
                    <a:ext uri="{FF2B5EF4-FFF2-40B4-BE49-F238E27FC236}">
                      <a16:creationId xmlns:a16="http://schemas.microsoft.com/office/drawing/2014/main" id="{48DF477E-0931-6501-8115-C1CD5DE1D693}"/>
                    </a:ext>
                  </a:extLst>
                </p:cNvPr>
                <p:cNvSpPr txBox="1"/>
                <p:nvPr/>
              </p:nvSpPr>
              <p:spPr>
                <a:xfrm>
                  <a:off x="3214420" y="3991652"/>
                  <a:ext cx="265043" cy="215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46" name="Textfeld 45">
                  <a:extLst>
                    <a:ext uri="{FF2B5EF4-FFF2-40B4-BE49-F238E27FC236}">
                      <a16:creationId xmlns:a16="http://schemas.microsoft.com/office/drawing/2014/main" id="{80414D8C-E91B-9131-1109-CEDAAA6F9D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4420" y="3991652"/>
                  <a:ext cx="265043" cy="215316"/>
                </a:xfrm>
                <a:prstGeom prst="rect">
                  <a:avLst/>
                </a:prstGeom>
                <a:blipFill>
                  <a:blip r:embed="rId7"/>
                  <a:stretch>
                    <a:fillRect r="-9091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Gerade Verbindung mit Pfeil 46">
              <a:extLst>
                <a:ext uri="{FF2B5EF4-FFF2-40B4-BE49-F238E27FC236}">
                  <a16:creationId xmlns:a16="http://schemas.microsoft.com/office/drawing/2014/main" id="{F4A5E865-6A49-05E3-763B-4ACB72439E68}"/>
                </a:ext>
              </a:extLst>
            </p:cNvPr>
            <p:cNvCxnSpPr>
              <a:cxnSpLocks/>
            </p:cNvCxnSpPr>
            <p:nvPr/>
          </p:nvCxnSpPr>
          <p:spPr>
            <a:xfrm>
              <a:off x="3022600" y="4176900"/>
              <a:ext cx="2206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418E351F-59BC-00EB-9714-82E301B54B6B}"/>
              </a:ext>
            </a:extLst>
          </p:cNvPr>
          <p:cNvSpPr txBox="1">
            <a:spLocks/>
          </p:cNvSpPr>
          <p:nvPr/>
        </p:nvSpPr>
        <p:spPr>
          <a:xfrm>
            <a:off x="1079846" y="1368402"/>
            <a:ext cx="10080000" cy="48085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6">
                <a:extLst>
                  <a:ext uri="{FF2B5EF4-FFF2-40B4-BE49-F238E27FC236}">
                    <a16:creationId xmlns:a16="http://schemas.microsoft.com/office/drawing/2014/main" id="{A783B175-4C49-1844-A334-EA962A02A843}"/>
                  </a:ext>
                </a:extLst>
              </p:cNvPr>
              <p:cNvSpPr txBox="1"/>
              <p:nvPr/>
            </p:nvSpPr>
            <p:spPr bwMode="auto">
              <a:xfrm>
                <a:off x="8498323" y="1368402"/>
                <a:ext cx="3424597" cy="2984863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de-DE" b="1"/>
                  <a:t>Outputs</a:t>
                </a:r>
                <a:endParaRPr lang="en-US" sz="800"/>
              </a:p>
              <a:p>
                <a:pPr algn="ctr"/>
                <a:endParaRPr lang="en-US" sz="600"/>
              </a:p>
              <a:p>
                <a:pPr algn="ctr"/>
                <a:r>
                  <a:rPr lang="en-US"/>
                  <a:t>bending line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  <a:p>
                <a:pPr algn="ctr"/>
                <a:endParaRPr lang="en-US" sz="500"/>
              </a:p>
              <a:p>
                <a:pPr algn="ctr"/>
                <a:r>
                  <a:rPr lang="en-US">
                    <a:solidFill>
                      <a:schemeClr val="accent1"/>
                    </a:solidFill>
                  </a:rPr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  <m:r>
                      <a:rPr lang="de-DE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>
                  <a:solidFill>
                    <a:schemeClr val="accent1"/>
                  </a:solidFill>
                </a:endParaRPr>
              </a:p>
              <a:p>
                <a:pPr algn="ctr"/>
                <a:endParaRPr lang="en-US"/>
              </a:p>
              <a:p>
                <a:pPr algn="ctr"/>
                <a:endParaRPr lang="en-US"/>
              </a:p>
            </p:txBody>
          </p:sp>
        </mc:Choice>
        <mc:Fallback xmlns="">
          <p:sp>
            <p:nvSpPr>
              <p:cNvPr id="17" name="TextBox 6">
                <a:extLst>
                  <a:ext uri="{FF2B5EF4-FFF2-40B4-BE49-F238E27FC236}">
                    <a16:creationId xmlns:a16="http://schemas.microsoft.com/office/drawing/2014/main" id="{A783B175-4C49-1844-A334-EA962A02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98323" y="1368402"/>
                <a:ext cx="3424597" cy="2984863"/>
              </a:xfrm>
              <a:prstGeom prst="rect">
                <a:avLst/>
              </a:prstGeom>
              <a:blipFill>
                <a:blip r:embed="rId8"/>
                <a:stretch>
                  <a:fillRect t="-8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feil nach rechts 282">
            <a:extLst>
              <a:ext uri="{FF2B5EF4-FFF2-40B4-BE49-F238E27FC236}">
                <a16:creationId xmlns:a16="http://schemas.microsoft.com/office/drawing/2014/main" id="{33389B2D-5830-B00F-A8F5-3E31B3CD697C}"/>
              </a:ext>
            </a:extLst>
          </p:cNvPr>
          <p:cNvSpPr/>
          <p:nvPr/>
        </p:nvSpPr>
        <p:spPr>
          <a:xfrm>
            <a:off x="7942364" y="3079686"/>
            <a:ext cx="458276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9" name="Gruppieren 26">
            <a:extLst>
              <a:ext uri="{FF2B5EF4-FFF2-40B4-BE49-F238E27FC236}">
                <a16:creationId xmlns:a16="http://schemas.microsoft.com/office/drawing/2014/main" id="{C8E1ADB1-0A72-C522-B9E9-DCE8535B3D6C}"/>
              </a:ext>
            </a:extLst>
          </p:cNvPr>
          <p:cNvGrpSpPr/>
          <p:nvPr/>
        </p:nvGrpSpPr>
        <p:grpSpPr>
          <a:xfrm>
            <a:off x="4420085" y="1368402"/>
            <a:ext cx="3424597" cy="2984863"/>
            <a:chOff x="4421586" y="1851568"/>
            <a:chExt cx="3424597" cy="2984863"/>
          </a:xfrm>
        </p:grpSpPr>
        <p:grpSp>
          <p:nvGrpSpPr>
            <p:cNvPr id="20" name="Gruppieren 21">
              <a:extLst>
                <a:ext uri="{FF2B5EF4-FFF2-40B4-BE49-F238E27FC236}">
                  <a16:creationId xmlns:a16="http://schemas.microsoft.com/office/drawing/2014/main" id="{AE81685A-61B5-BBC7-1516-53E7928C88A2}"/>
                </a:ext>
              </a:extLst>
            </p:cNvPr>
            <p:cNvGrpSpPr/>
            <p:nvPr/>
          </p:nvGrpSpPr>
          <p:grpSpPr>
            <a:xfrm>
              <a:off x="4421586" y="1851568"/>
              <a:ext cx="3424597" cy="2984863"/>
              <a:chOff x="4421586" y="1851568"/>
              <a:chExt cx="3424597" cy="29848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6">
                    <a:extLst>
                      <a:ext uri="{FF2B5EF4-FFF2-40B4-BE49-F238E27FC236}">
                        <a16:creationId xmlns:a16="http://schemas.microsoft.com/office/drawing/2014/main" id="{F4965A8C-3690-E8EB-2609-CFB619D64F48}"/>
                      </a:ext>
                    </a:extLst>
                  </p:cNvPr>
                  <p:cNvSpPr txBox="1"/>
                  <p:nvPr/>
                </p:nvSpPr>
                <p:spPr bwMode="auto">
                  <a:xfrm>
                    <a:off x="4421586" y="1851568"/>
                    <a:ext cx="3424597" cy="2984863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de-DE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de-DE" b="1"/>
                      <a:t>Model</a:t>
                    </a:r>
                    <a:endParaRPr lang="en-US" sz="800"/>
                  </a:p>
                  <a:p>
                    <a:pPr algn="ctr"/>
                    <a:r>
                      <a:rPr lang="en-US" sz="800"/>
                      <a:t> 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/>
                  </a:p>
                  <a:p>
                    <a:pPr algn="ctr"/>
                    <a:endParaRPr lang="de-DE" sz="1000" i="1"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de-DE" err="1"/>
                      <a:t>Where</a:t>
                    </a:r>
                    <a:r>
                      <a:rPr lang="de-DE" i="1">
                        <a:latin typeface="Cambria Math" panose="020405030504060302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de-DE" i="1">
                        <a:latin typeface="Cambria Math" panose="02040503050406030204" pitchFamily="18" charset="0"/>
                      </a:rPr>
                      <a:t> </a:t>
                    </a:r>
                    <a:r>
                      <a:rPr lang="de-DE" err="1"/>
                      <a:t>solves</a:t>
                    </a:r>
                    <a:r>
                      <a:rPr lang="de-DE"/>
                      <a:t>: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𝐸𝐼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>
                      <a:solidFill>
                        <a:schemeClr val="accent1"/>
                      </a:solidFill>
                    </a:endParaRPr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  <a:p>
                    <a:pPr algn="ctr"/>
                    <a:endParaRPr lang="en-US"/>
                  </a:p>
                </p:txBody>
              </p:sp>
            </mc:Choice>
            <mc:Fallback xmlns="">
              <p:sp>
                <p:nvSpPr>
                  <p:cNvPr id="8" name="TextBox 6">
                    <a:extLst>
                      <a:ext uri="{FF2B5EF4-FFF2-40B4-BE49-F238E27FC236}">
                        <a16:creationId xmlns:a16="http://schemas.microsoft.com/office/drawing/2014/main" id="{40ACDFBC-BE8D-E48C-DD70-F04DFF551D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421586" y="1851568"/>
                    <a:ext cx="3424597" cy="298486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Gerade Verbindung mit Pfeil 19">
                <a:extLst>
                  <a:ext uri="{FF2B5EF4-FFF2-40B4-BE49-F238E27FC236}">
                    <a16:creationId xmlns:a16="http://schemas.microsoft.com/office/drawing/2014/main" id="{192144B1-6E7A-0874-8FF4-BCB66583B8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2433" y="4173383"/>
                <a:ext cx="0" cy="1180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feld 20">
                    <a:extLst>
                      <a:ext uri="{FF2B5EF4-FFF2-40B4-BE49-F238E27FC236}">
                        <a16:creationId xmlns:a16="http://schemas.microsoft.com/office/drawing/2014/main" id="{E8D0771D-3BB8-2F82-4E76-DD51672F601F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334" y="4270091"/>
                    <a:ext cx="39542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de-DE"/>
                  </a:p>
                </p:txBody>
              </p:sp>
            </mc:Choice>
            <mc:Fallback xmlns="">
              <p:sp>
                <p:nvSpPr>
                  <p:cNvPr id="21" name="Textfeld 20">
                    <a:extLst>
                      <a:ext uri="{FF2B5EF4-FFF2-40B4-BE49-F238E27FC236}">
                        <a16:creationId xmlns:a16="http://schemas.microsoft.com/office/drawing/2014/main" id="{F3C17225-7AAE-18B9-A422-FA05A8C94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7334" y="4270091"/>
                    <a:ext cx="39542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6875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Freihandform: Form 22">
              <a:extLst>
                <a:ext uri="{FF2B5EF4-FFF2-40B4-BE49-F238E27FC236}">
                  <a16:creationId xmlns:a16="http://schemas.microsoft.com/office/drawing/2014/main" id="{C518F265-4ACF-4BEF-4C13-3041B753682D}"/>
                </a:ext>
              </a:extLst>
            </p:cNvPr>
            <p:cNvSpPr/>
            <p:nvPr/>
          </p:nvSpPr>
          <p:spPr>
            <a:xfrm>
              <a:off x="4790524" y="4181529"/>
              <a:ext cx="2192337" cy="133873"/>
            </a:xfrm>
            <a:custGeom>
              <a:avLst/>
              <a:gdLst>
                <a:gd name="connsiteX0" fmla="*/ 0 w 2180167"/>
                <a:gd name="connsiteY0" fmla="*/ 6893 h 308543"/>
                <a:gd name="connsiteX1" fmla="*/ 1011767 w 2180167"/>
                <a:gd name="connsiteY1" fmla="*/ 271476 h 308543"/>
                <a:gd name="connsiteX2" fmla="*/ 1758950 w 2180167"/>
                <a:gd name="connsiteY2" fmla="*/ 277826 h 308543"/>
                <a:gd name="connsiteX3" fmla="*/ 2180167 w 2180167"/>
                <a:gd name="connsiteY3" fmla="*/ 2659 h 308543"/>
                <a:gd name="connsiteX0" fmla="*/ 0 w 2180167"/>
                <a:gd name="connsiteY0" fmla="*/ 605 h 302255"/>
                <a:gd name="connsiteX1" fmla="*/ 1011767 w 2180167"/>
                <a:gd name="connsiteY1" fmla="*/ 265188 h 302255"/>
                <a:gd name="connsiteX2" fmla="*/ 1758950 w 2180167"/>
                <a:gd name="connsiteY2" fmla="*/ 271538 h 302255"/>
                <a:gd name="connsiteX3" fmla="*/ 2180167 w 2180167"/>
                <a:gd name="connsiteY3" fmla="*/ 2721 h 302255"/>
                <a:gd name="connsiteX0" fmla="*/ 0 w 2180167"/>
                <a:gd name="connsiteY0" fmla="*/ 0 h 301650"/>
                <a:gd name="connsiteX1" fmla="*/ 1011767 w 2180167"/>
                <a:gd name="connsiteY1" fmla="*/ 264583 h 301650"/>
                <a:gd name="connsiteX2" fmla="*/ 1758950 w 2180167"/>
                <a:gd name="connsiteY2" fmla="*/ 270933 h 301650"/>
                <a:gd name="connsiteX3" fmla="*/ 2180167 w 2180167"/>
                <a:gd name="connsiteY3" fmla="*/ 2116 h 301650"/>
                <a:gd name="connsiteX0" fmla="*/ 0 w 2180167"/>
                <a:gd name="connsiteY0" fmla="*/ 0 h 292341"/>
                <a:gd name="connsiteX1" fmla="*/ 1011767 w 2180167"/>
                <a:gd name="connsiteY1" fmla="*/ 264583 h 292341"/>
                <a:gd name="connsiteX2" fmla="*/ 1638300 w 2180167"/>
                <a:gd name="connsiteY2" fmla="*/ 254000 h 292341"/>
                <a:gd name="connsiteX3" fmla="*/ 2180167 w 2180167"/>
                <a:gd name="connsiteY3" fmla="*/ 2116 h 292341"/>
                <a:gd name="connsiteX0" fmla="*/ 0 w 2180167"/>
                <a:gd name="connsiteY0" fmla="*/ 0 h 276847"/>
                <a:gd name="connsiteX1" fmla="*/ 918634 w 2180167"/>
                <a:gd name="connsiteY1" fmla="*/ 228600 h 276847"/>
                <a:gd name="connsiteX2" fmla="*/ 1638300 w 2180167"/>
                <a:gd name="connsiteY2" fmla="*/ 254000 h 276847"/>
                <a:gd name="connsiteX3" fmla="*/ 2180167 w 2180167"/>
                <a:gd name="connsiteY3" fmla="*/ 2116 h 276847"/>
                <a:gd name="connsiteX0" fmla="*/ 0 w 2180167"/>
                <a:gd name="connsiteY0" fmla="*/ 0 h 259739"/>
                <a:gd name="connsiteX1" fmla="*/ 918634 w 2180167"/>
                <a:gd name="connsiteY1" fmla="*/ 228600 h 259739"/>
                <a:gd name="connsiteX2" fmla="*/ 1634067 w 2180167"/>
                <a:gd name="connsiteY2" fmla="*/ 228600 h 259739"/>
                <a:gd name="connsiteX3" fmla="*/ 2180167 w 2180167"/>
                <a:gd name="connsiteY3" fmla="*/ 2116 h 259739"/>
                <a:gd name="connsiteX0" fmla="*/ 0 w 2180167"/>
                <a:gd name="connsiteY0" fmla="*/ 0 h 244261"/>
                <a:gd name="connsiteX1" fmla="*/ 895351 w 2180167"/>
                <a:gd name="connsiteY1" fmla="*/ 173566 h 244261"/>
                <a:gd name="connsiteX2" fmla="*/ 1634067 w 2180167"/>
                <a:gd name="connsiteY2" fmla="*/ 228600 h 244261"/>
                <a:gd name="connsiteX3" fmla="*/ 2180167 w 2180167"/>
                <a:gd name="connsiteY3" fmla="*/ 2116 h 244261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  <a:gd name="connsiteX0" fmla="*/ 0 w 2180167"/>
                <a:gd name="connsiteY0" fmla="*/ 0 h 197666"/>
                <a:gd name="connsiteX1" fmla="*/ 895351 w 2180167"/>
                <a:gd name="connsiteY1" fmla="*/ 173566 h 197666"/>
                <a:gd name="connsiteX2" fmla="*/ 1663700 w 2180167"/>
                <a:gd name="connsiteY2" fmla="*/ 167217 h 197666"/>
                <a:gd name="connsiteX3" fmla="*/ 2180167 w 2180167"/>
                <a:gd name="connsiteY3" fmla="*/ 2116 h 197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167" h="197666">
                  <a:moveTo>
                    <a:pt x="0" y="0"/>
                  </a:moveTo>
                  <a:cubicBezTo>
                    <a:pt x="359304" y="109714"/>
                    <a:pt x="618068" y="145697"/>
                    <a:pt x="895351" y="173566"/>
                  </a:cubicBezTo>
                  <a:cubicBezTo>
                    <a:pt x="1172634" y="201435"/>
                    <a:pt x="1468967" y="212020"/>
                    <a:pt x="1663700" y="167217"/>
                  </a:cubicBezTo>
                  <a:cubicBezTo>
                    <a:pt x="1858433" y="122414"/>
                    <a:pt x="2055637" y="74082"/>
                    <a:pt x="2180167" y="211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" name="Rechteck 30">
            <a:extLst>
              <a:ext uri="{FF2B5EF4-FFF2-40B4-BE49-F238E27FC236}">
                <a16:creationId xmlns:a16="http://schemas.microsoft.com/office/drawing/2014/main" id="{1F16C3F6-53F5-3459-C3B5-EF1715EA419E}"/>
              </a:ext>
            </a:extLst>
          </p:cNvPr>
          <p:cNvSpPr/>
          <p:nvPr/>
        </p:nvSpPr>
        <p:spPr>
          <a:xfrm>
            <a:off x="654064" y="5368741"/>
            <a:ext cx="225108" cy="184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 nach rechts 282">
            <a:extLst>
              <a:ext uri="{FF2B5EF4-FFF2-40B4-BE49-F238E27FC236}">
                <a16:creationId xmlns:a16="http://schemas.microsoft.com/office/drawing/2014/main" id="{C6B8310A-F00C-1CBD-4833-87D8566D09E7}"/>
              </a:ext>
            </a:extLst>
          </p:cNvPr>
          <p:cNvSpPr/>
          <p:nvPr/>
        </p:nvSpPr>
        <p:spPr>
          <a:xfrm>
            <a:off x="3684475" y="3084760"/>
            <a:ext cx="646892" cy="3075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7" name="Gruppieren 24">
            <a:extLst>
              <a:ext uri="{FF2B5EF4-FFF2-40B4-BE49-F238E27FC236}">
                <a16:creationId xmlns:a16="http://schemas.microsoft.com/office/drawing/2014/main" id="{D2599A0A-3AAB-5D01-BB02-A69C1A5AEE7D}"/>
              </a:ext>
            </a:extLst>
          </p:cNvPr>
          <p:cNvGrpSpPr/>
          <p:nvPr/>
        </p:nvGrpSpPr>
        <p:grpSpPr>
          <a:xfrm>
            <a:off x="512417" y="4430758"/>
            <a:ext cx="3083340" cy="2025074"/>
            <a:chOff x="512417" y="4430758"/>
            <a:chExt cx="3083340" cy="2025074"/>
          </a:xfrm>
        </p:grpSpPr>
        <p:pic>
          <p:nvPicPr>
            <p:cNvPr id="28" name="Grafik 25" descr="Ein Bild, das Text, Screenshot, Farbigkeit enthält.&#10;&#10;Automatisch generierte Beschreibung">
              <a:extLst>
                <a:ext uri="{FF2B5EF4-FFF2-40B4-BE49-F238E27FC236}">
                  <a16:creationId xmlns:a16="http://schemas.microsoft.com/office/drawing/2014/main" id="{B4AE218A-B89D-FE48-C735-D96C20251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" b="8819"/>
            <a:stretch/>
          </p:blipFill>
          <p:spPr>
            <a:xfrm>
              <a:off x="932448" y="4671259"/>
              <a:ext cx="2209210" cy="17588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hteck 23">
                  <a:extLst>
                    <a:ext uri="{FF2B5EF4-FFF2-40B4-BE49-F238E27FC236}">
                      <a16:creationId xmlns:a16="http://schemas.microsoft.com/office/drawing/2014/main" id="{B459AA90-6047-45FA-1F6F-D889773E57A2}"/>
                    </a:ext>
                  </a:extLst>
                </p:cNvPr>
                <p:cNvSpPr/>
                <p:nvPr/>
              </p:nvSpPr>
              <p:spPr>
                <a:xfrm>
                  <a:off x="512417" y="4439592"/>
                  <a:ext cx="3083340" cy="201624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600" b="1">
                      <a:solidFill>
                        <a:schemeClr val="tx1"/>
                      </a:solidFill>
                    </a:rPr>
                    <a:t>Posterior</a:t>
                  </a:r>
                  <a:r>
                    <a:rPr lang="en-US" sz="160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obs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1600">
                      <a:solidFill>
                        <a:schemeClr val="tx1"/>
                      </a:solidFill>
                    </a:rPr>
                    <a:t>:</a:t>
                  </a: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7E5990F7-6710-EC47-FF77-5A6038F096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17" y="4439592"/>
                  <a:ext cx="3083340" cy="2016240"/>
                </a:xfrm>
                <a:prstGeom prst="rect">
                  <a:avLst/>
                </a:prstGeom>
                <a:blipFill>
                  <a:blip r:embed="rId12"/>
                  <a:stretch>
                    <a:fillRect t="-59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feld 28">
                  <a:extLst>
                    <a:ext uri="{FF2B5EF4-FFF2-40B4-BE49-F238E27FC236}">
                      <a16:creationId xmlns:a16="http://schemas.microsoft.com/office/drawing/2014/main" id="{6A1C8995-ABCF-25E4-2655-286CD7F9B7FA}"/>
                    </a:ext>
                  </a:extLst>
                </p:cNvPr>
                <p:cNvSpPr txBox="1"/>
                <p:nvPr/>
              </p:nvSpPr>
              <p:spPr>
                <a:xfrm>
                  <a:off x="3216008" y="6124168"/>
                  <a:ext cx="265043" cy="215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7A8B627F-CC7D-5AA0-9E25-AF500E0BC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008" y="6124168"/>
                  <a:ext cx="265043" cy="215316"/>
                </a:xfrm>
                <a:prstGeom prst="rect">
                  <a:avLst/>
                </a:prstGeom>
                <a:blipFill>
                  <a:blip r:embed="rId7"/>
                  <a:stretch>
                    <a:fillRect r="-11628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feld 31">
                  <a:extLst>
                    <a:ext uri="{FF2B5EF4-FFF2-40B4-BE49-F238E27FC236}">
                      <a16:creationId xmlns:a16="http://schemas.microsoft.com/office/drawing/2014/main" id="{40A7CC12-83FB-4CD3-5730-AFC19BA76777}"/>
                    </a:ext>
                  </a:extLst>
                </p:cNvPr>
                <p:cNvSpPr txBox="1"/>
                <p:nvPr/>
              </p:nvSpPr>
              <p:spPr>
                <a:xfrm>
                  <a:off x="723848" y="4430758"/>
                  <a:ext cx="265043" cy="2153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de-DE" sz="1400"/>
                </a:p>
              </p:txBody>
            </p:sp>
          </mc:Choice>
          <mc:Fallback xmlns="">
            <p:sp>
              <p:nvSpPr>
                <p:cNvPr id="32" name="Textfeld 31">
                  <a:extLst>
                    <a:ext uri="{FF2B5EF4-FFF2-40B4-BE49-F238E27FC236}">
                      <a16:creationId xmlns:a16="http://schemas.microsoft.com/office/drawing/2014/main" id="{0B8F2AD2-7B43-D5D3-85B8-83C34375A5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848" y="4430758"/>
                  <a:ext cx="265043" cy="215316"/>
                </a:xfrm>
                <a:prstGeom prst="rect">
                  <a:avLst/>
                </a:prstGeom>
                <a:blipFill>
                  <a:blip r:embed="rId13"/>
                  <a:stretch>
                    <a:fillRect r="-13953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7">
              <a:extLst>
                <a:ext uri="{FF2B5EF4-FFF2-40B4-BE49-F238E27FC236}">
                  <a16:creationId xmlns:a16="http://schemas.microsoft.com/office/drawing/2014/main" id="{4992FD04-D58E-3AE8-74A5-8AB167206B10}"/>
                </a:ext>
              </a:extLst>
            </p:cNvPr>
            <p:cNvCxnSpPr>
              <a:cxnSpLocks/>
            </p:cNvCxnSpPr>
            <p:nvPr/>
          </p:nvCxnSpPr>
          <p:spPr>
            <a:xfrm>
              <a:off x="3024188" y="6304999"/>
              <a:ext cx="2206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9">
              <a:extLst>
                <a:ext uri="{FF2B5EF4-FFF2-40B4-BE49-F238E27FC236}">
                  <a16:creationId xmlns:a16="http://schemas.microsoft.com/office/drawing/2014/main" id="{1311E735-8F3A-F132-848D-029B68302A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2209" y="4584144"/>
              <a:ext cx="0" cy="1889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Pfeil: gebogen 48">
            <a:extLst>
              <a:ext uri="{FF2B5EF4-FFF2-40B4-BE49-F238E27FC236}">
                <a16:creationId xmlns:a16="http://schemas.microsoft.com/office/drawing/2014/main" id="{B62B8D53-8E2D-AF37-EC7D-B7303A543685}"/>
              </a:ext>
            </a:extLst>
          </p:cNvPr>
          <p:cNvSpPr/>
          <p:nvPr/>
        </p:nvSpPr>
        <p:spPr>
          <a:xfrm rot="10800000">
            <a:off x="3684474" y="4451233"/>
            <a:ext cx="6744943" cy="1286958"/>
          </a:xfrm>
          <a:prstGeom prst="bentArrow">
            <a:avLst>
              <a:gd name="adj1" fmla="val 11891"/>
              <a:gd name="adj2" fmla="val 12328"/>
              <a:gd name="adj3" fmla="val 14222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5" name="Gruppieren 38">
            <a:extLst>
              <a:ext uri="{FF2B5EF4-FFF2-40B4-BE49-F238E27FC236}">
                <a16:creationId xmlns:a16="http://schemas.microsoft.com/office/drawing/2014/main" id="{FFB49EF2-0F35-3ECF-5CAA-419F8F1E1023}"/>
              </a:ext>
            </a:extLst>
          </p:cNvPr>
          <p:cNvGrpSpPr/>
          <p:nvPr/>
        </p:nvGrpSpPr>
        <p:grpSpPr>
          <a:xfrm>
            <a:off x="8516446" y="2450068"/>
            <a:ext cx="3328643" cy="1830516"/>
            <a:chOff x="8516446" y="2450068"/>
            <a:chExt cx="3328643" cy="1830516"/>
          </a:xfrm>
        </p:grpSpPr>
        <p:pic>
          <p:nvPicPr>
            <p:cNvPr id="36" name="Grafik 33">
              <a:extLst>
                <a:ext uri="{FF2B5EF4-FFF2-40B4-BE49-F238E27FC236}">
                  <a16:creationId xmlns:a16="http://schemas.microsoft.com/office/drawing/2014/main" id="{D90EE065-E988-7394-F250-273569D63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1" b="5024"/>
            <a:stretch/>
          </p:blipFill>
          <p:spPr>
            <a:xfrm>
              <a:off x="8516446" y="2450068"/>
              <a:ext cx="3328643" cy="1830516"/>
            </a:xfrm>
            <a:prstGeom prst="rect">
              <a:avLst/>
            </a:prstGeom>
          </p:spPr>
        </p:pic>
        <p:pic>
          <p:nvPicPr>
            <p:cNvPr id="37" name="Grafik 49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4E40BAFB-35F2-B70E-2633-57112E75D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123" b="58240"/>
            <a:stretch/>
          </p:blipFill>
          <p:spPr>
            <a:xfrm>
              <a:off x="9157936" y="2522444"/>
              <a:ext cx="264138" cy="286075"/>
            </a:xfrm>
            <a:prstGeom prst="rect">
              <a:avLst/>
            </a:prstGeom>
          </p:spPr>
        </p:pic>
        <p:pic>
          <p:nvPicPr>
            <p:cNvPr id="38" name="Grafik 50" descr="Ein Bild, das Schwarz, Dunkelheit, Natur, Mond enthält.&#10;&#10;Automatisch generierte Beschreibung">
              <a:extLst>
                <a:ext uri="{FF2B5EF4-FFF2-40B4-BE49-F238E27FC236}">
                  <a16:creationId xmlns:a16="http://schemas.microsoft.com/office/drawing/2014/main" id="{09190C32-A4B1-E5F9-B73B-C92913F96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53" t="-1739" r="-1108" b="53853"/>
            <a:stretch/>
          </p:blipFill>
          <p:spPr>
            <a:xfrm>
              <a:off x="11456560" y="2514712"/>
              <a:ext cx="310873" cy="328039"/>
            </a:xfrm>
            <a:prstGeom prst="rect">
              <a:avLst/>
            </a:prstGeom>
          </p:spPr>
        </p:pic>
      </p:grpSp>
      <p:sp>
        <p:nvSpPr>
          <p:cNvPr id="39" name="TextBox 54">
            <a:extLst>
              <a:ext uri="{FF2B5EF4-FFF2-40B4-BE49-F238E27FC236}">
                <a16:creationId xmlns:a16="http://schemas.microsoft.com/office/drawing/2014/main" id="{222F49FC-5CFC-2D4C-6408-29687C7AB06D}"/>
              </a:ext>
            </a:extLst>
          </p:cNvPr>
          <p:cNvSpPr txBox="1"/>
          <p:nvPr/>
        </p:nvSpPr>
        <p:spPr>
          <a:xfrm>
            <a:off x="3561689" y="5047001"/>
            <a:ext cx="13131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solidFill>
                  <a:srgbClr val="FF0000"/>
                </a:solidFill>
              </a:rPr>
              <a:t>Unknown</a:t>
            </a:r>
            <a:endParaRPr lang="en-US" sz="1600"/>
          </a:p>
        </p:txBody>
      </p:sp>
      <p:pic>
        <p:nvPicPr>
          <p:cNvPr id="40" name="Picture 5">
            <a:extLst>
              <a:ext uri="{FF2B5EF4-FFF2-40B4-BE49-F238E27FC236}">
                <a16:creationId xmlns:a16="http://schemas.microsoft.com/office/drawing/2014/main" id="{BB42038C-58AF-3EEA-BF9C-F1E6FFED28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" t="-2247" r="237" b="40031"/>
          <a:stretch/>
        </p:blipFill>
        <p:spPr>
          <a:xfrm>
            <a:off x="4565439" y="3200486"/>
            <a:ext cx="3123728" cy="8029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13">
                <a:extLst>
                  <a:ext uri="{FF2B5EF4-FFF2-40B4-BE49-F238E27FC236}">
                    <a16:creationId xmlns:a16="http://schemas.microsoft.com/office/drawing/2014/main" id="{EA195AB9-C0DB-B789-185C-21A99818B241}"/>
                  </a:ext>
                </a:extLst>
              </p:cNvPr>
              <p:cNvSpPr txBox="1"/>
              <p:nvPr/>
            </p:nvSpPr>
            <p:spPr>
              <a:xfrm>
                <a:off x="6855514" y="3125203"/>
                <a:ext cx="659446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𝑞</m:t>
                      </m:r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(</m:t>
                      </m:r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𝑥</m:t>
                      </m:r>
                      <m:r>
                        <a:rPr lang="de-DE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de-DE" sz="1600">
                  <a:solidFill>
                    <a:schemeClr val="accent1"/>
                  </a:solidFill>
                  <a:ea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1" name="Textfeld 13">
                <a:extLst>
                  <a:ext uri="{FF2B5EF4-FFF2-40B4-BE49-F238E27FC236}">
                    <a16:creationId xmlns:a16="http://schemas.microsoft.com/office/drawing/2014/main" id="{EA195AB9-C0DB-B789-185C-21A99818B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514" y="3125203"/>
                <a:ext cx="659446" cy="338554"/>
              </a:xfrm>
              <a:prstGeom prst="rect">
                <a:avLst/>
              </a:prstGeom>
              <a:blipFill>
                <a:blip r:embed="rId17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9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6" grpId="0" animBg="1"/>
      <p:bldP spid="34" grpId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86CA24-DA00-DF5D-0356-F56D3D62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inverse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–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research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D6603-1F07-2E49-71D5-28F15724417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6803D-8EBF-7D54-EA1F-3732C9D148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01.10.2025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786A1-1421-F4DC-63B9-80DADF3BB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https://www.queens-py.org/</a:t>
            </a:r>
            <a:endParaRPr lang="en-US" dirty="0"/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76724112-A3D4-1067-E068-60FCD556DC62}"/>
              </a:ext>
            </a:extLst>
          </p:cNvPr>
          <p:cNvSpPr txBox="1"/>
          <p:nvPr/>
        </p:nvSpPr>
        <p:spPr>
          <a:xfrm>
            <a:off x="2759954" y="5935067"/>
            <a:ext cx="411828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Dinkel, M., Geitner, C. M.,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Robalo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Rei, G.,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Nitzler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J., &amp; Wall, W. A. (2024).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Solving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Bayesian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inverse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problems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with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expensive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likelihoods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using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constrained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Gaussian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processes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and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active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learning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r>
              <a:rPr lang="de-DE" sz="1000" i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Inverse Problems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de-DE" sz="1000" i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40</a:t>
            </a:r>
            <a:r>
              <a:rPr lang="de-DE" sz="1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(9), 095008.</a:t>
            </a:r>
            <a:endParaRPr lang="de-DE" sz="1000" dirty="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8" name="lungs">
            <a:hlinkClick r:id="" action="ppaction://media"/>
            <a:extLst>
              <a:ext uri="{FF2B5EF4-FFF2-40B4-BE49-F238E27FC236}">
                <a16:creationId xmlns:a16="http://schemas.microsoft.com/office/drawing/2014/main" id="{2815F3E8-E1DE-B463-3ABD-48A8EA41BB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7122" y="3846829"/>
            <a:ext cx="3471135" cy="1943225"/>
          </a:xfrm>
          <a:prstGeom prst="rect">
            <a:avLst/>
          </a:prstGeom>
          <a:ln>
            <a:noFill/>
          </a:ln>
        </p:spPr>
      </p:pic>
      <p:sp>
        <p:nvSpPr>
          <p:cNvPr id="9" name="Textfeld 10">
            <a:extLst>
              <a:ext uri="{FF2B5EF4-FFF2-40B4-BE49-F238E27FC236}">
                <a16:creationId xmlns:a16="http://schemas.microsoft.com/office/drawing/2014/main" id="{BE0958A1-2E6D-A8D1-4A41-32358643A44B}"/>
              </a:ext>
            </a:extLst>
          </p:cNvPr>
          <p:cNvSpPr txBox="1"/>
          <p:nvPr/>
        </p:nvSpPr>
        <p:spPr>
          <a:xfrm>
            <a:off x="6937063" y="5532118"/>
            <a:ext cx="4744144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Hervas-Raluy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S.,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Wirthl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B., Guerrero, P. E., Robalo Rei, G. ,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Nitzler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J., Coronado, E., De Mora Sainz, J. F.,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Schrefler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B. A., Gomez-Benito, M. J., Garcia-Aznar, J. M., &amp; Wall, W. A. (2023).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Tumour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growth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: An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approach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to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calibrate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parameters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a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multiphase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porous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media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model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based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on in vitro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observations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Neuroblastoma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spheroid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growth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in a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hydrogel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microenvironment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Computers in 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Biology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and Medicine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159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106895.</a:t>
            </a:r>
            <a:endParaRPr lang="de-DE" sz="10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10" name="Picture 9" descr="Diagram of a sphere with a diagram of growth and growth&#10;&#10;Description automatically generated">
            <a:extLst>
              <a:ext uri="{FF2B5EF4-FFF2-40B4-BE49-F238E27FC236}">
                <a16:creationId xmlns:a16="http://schemas.microsoft.com/office/drawing/2014/main" id="{90FB0F1F-3234-B431-9310-7CA7FF7A4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105" y="3737893"/>
            <a:ext cx="4988702" cy="1656754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1CB8C2E-339E-301B-D329-A1260AA7AB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53" b="5278"/>
          <a:stretch/>
        </p:blipFill>
        <p:spPr>
          <a:xfrm>
            <a:off x="3795756" y="1272132"/>
            <a:ext cx="2029480" cy="1759257"/>
          </a:xfrm>
          <a:prstGeom prst="rect">
            <a:avLst/>
          </a:prstGeom>
          <a:ln>
            <a:noFill/>
          </a:ln>
        </p:spPr>
      </p:pic>
      <p:sp>
        <p:nvSpPr>
          <p:cNvPr id="12" name="Textfeld 10">
            <a:extLst>
              <a:ext uri="{FF2B5EF4-FFF2-40B4-BE49-F238E27FC236}">
                <a16:creationId xmlns:a16="http://schemas.microsoft.com/office/drawing/2014/main" id="{6F1F447A-85C3-DDEB-B15B-E343849024DF}"/>
              </a:ext>
            </a:extLst>
          </p:cNvPr>
          <p:cNvSpPr txBox="1"/>
          <p:nvPr/>
        </p:nvSpPr>
        <p:spPr>
          <a:xfrm>
            <a:off x="3081612" y="2986492"/>
            <a:ext cx="379662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Nitzler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J., Wall, W. A., &amp;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Koutsourelakis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P.-S. (2023). 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Bayesian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multi-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fidelity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inverse 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analysis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(BMFIA) 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for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expensive, non-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differentiable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physics-based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simulations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in high 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stochastic</a:t>
            </a:r>
            <a:r>
              <a:rPr lang="de-DE" sz="1000" i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i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dimensions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5th International Conference on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Uncertainty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de-DE" sz="100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Quantification</a:t>
            </a:r>
            <a:r>
              <a:rPr lang="de-DE" sz="10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in Computational Science and Engineering.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de-DE" sz="1000">
              <a:solidFill>
                <a:schemeClr val="tx1">
                  <a:lumMod val="75000"/>
                  <a:lumOff val="25000"/>
                </a:schemeClr>
              </a:solidFill>
              <a:ea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7DC9F5-86E7-4F0E-ACEB-24BCEFFEC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162" y="1577884"/>
            <a:ext cx="4833101" cy="1266029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E157A6-D11F-273B-FEAB-D45B70C09E85}"/>
              </a:ext>
            </a:extLst>
          </p:cNvPr>
          <p:cNvSpPr txBox="1"/>
          <p:nvPr/>
        </p:nvSpPr>
        <p:spPr>
          <a:xfrm>
            <a:off x="7023204" y="2818413"/>
            <a:ext cx="483310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Calibri"/>
                <a:cs typeface="Calibri"/>
              </a:rPr>
              <a:t>Wall, W. A., Dinkel, M., </a:t>
            </a:r>
            <a:r>
              <a:rPr lang="en-US" sz="1000" err="1">
                <a:ea typeface="Calibri"/>
                <a:cs typeface="Calibri"/>
              </a:rPr>
              <a:t>Nitzler</a:t>
            </a:r>
            <a:r>
              <a:rPr lang="en-US" sz="1000">
                <a:ea typeface="Calibri"/>
                <a:cs typeface="Calibri"/>
              </a:rPr>
              <a:t>, J., Robalo Rei, G., &amp; </a:t>
            </a:r>
            <a:r>
              <a:rPr lang="en-US" sz="1000" err="1">
                <a:ea typeface="Calibri"/>
                <a:cs typeface="Calibri"/>
              </a:rPr>
              <a:t>Wirthl</a:t>
            </a:r>
            <a:r>
              <a:rPr lang="en-US" sz="1000">
                <a:ea typeface="Calibri"/>
                <a:cs typeface="Calibri"/>
              </a:rPr>
              <a:t>, B. (2023). </a:t>
            </a:r>
            <a:r>
              <a:rPr lang="en-US" sz="1000" i="1">
                <a:ea typeface="Calibri"/>
                <a:cs typeface="Calibri"/>
              </a:rPr>
              <a:t>Enhancing Bayesian inverse analysis via multi-physics modeling</a:t>
            </a:r>
            <a:r>
              <a:rPr lang="en-US" sz="1000">
                <a:ea typeface="Calibri"/>
                <a:cs typeface="Calibri"/>
              </a:rPr>
              <a:t>. 5th International Conference on Uncertainty Quantification in Computational Science and Engineering, Athens, Greece.</a:t>
            </a:r>
            <a:endParaRPr lang="en-US"/>
          </a:p>
          <a:p>
            <a:pPr algn="l"/>
            <a:endParaRPr lang="en-US">
              <a:ea typeface="Calibri"/>
              <a:cs typeface="Calibri"/>
            </a:endParaRPr>
          </a:p>
        </p:txBody>
      </p:sp>
      <p:sp>
        <p:nvSpPr>
          <p:cNvPr id="16" name="Textfeld 13">
            <a:extLst>
              <a:ext uri="{FF2B5EF4-FFF2-40B4-BE49-F238E27FC236}">
                <a16:creationId xmlns:a16="http://schemas.microsoft.com/office/drawing/2014/main" id="{49C65956-0029-5982-0A8E-AA6D885FB63A}"/>
              </a:ext>
            </a:extLst>
          </p:cNvPr>
          <p:cNvSpPr txBox="1"/>
          <p:nvPr/>
        </p:nvSpPr>
        <p:spPr>
          <a:xfrm>
            <a:off x="301860" y="1662343"/>
            <a:ext cx="2690795" cy="384310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55588" indent="-255588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buFont typeface="Courier New" panose="020B0604020202020204" pitchFamily="34" charset="0"/>
              <a:buChar char="o"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55588" indent="-255588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rgbClr val="53B9FE"/>
              </a:buClr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55588" indent="-255588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Markov Chain Monte Carlo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(in-house &amp;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pymc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-based)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  <a:p>
            <a:pPr marL="255588" indent="-255588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Sequential Monte Carlo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(in-house &amp;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particles-based)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5588" indent="-255588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Variational inference</a:t>
            </a:r>
          </a:p>
          <a:p>
            <a:pPr marL="255588" indent="-255588">
              <a:lnSpc>
                <a:spcPct val="90000"/>
              </a:lnSpc>
              <a:spcBef>
                <a:spcPts val="200"/>
              </a:spcBef>
              <a:spcAft>
                <a:spcPts val="1200"/>
              </a:spcAft>
              <a:buClr>
                <a:schemeClr val="accent1"/>
              </a:buClr>
              <a:buFont typeface="Courier New" panose="020B0604020202020204" pitchFamily="34" charset="0"/>
              <a:buChar char="o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Bayesian multi-fidelity inverse analysis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8259F6-F5DB-AA1D-7290-795CF89F59AA}"/>
              </a:ext>
            </a:extLst>
          </p:cNvPr>
          <p:cNvGrpSpPr/>
          <p:nvPr/>
        </p:nvGrpSpPr>
        <p:grpSpPr>
          <a:xfrm>
            <a:off x="503303" y="1773218"/>
            <a:ext cx="2239451" cy="757083"/>
            <a:chOff x="479508" y="2389895"/>
            <a:chExt cx="2239451" cy="757083"/>
          </a:xfrm>
        </p:grpSpPr>
        <p:pic>
          <p:nvPicPr>
            <p:cNvPr id="19" name="Grafik 14" descr="Ein Bild, das Schrift, Grafiken, Logo, Grafikdesign enthält.&#10;&#10;Automatisch generierte Beschreibung">
              <a:extLst>
                <a:ext uri="{FF2B5EF4-FFF2-40B4-BE49-F238E27FC236}">
                  <a16:creationId xmlns:a16="http://schemas.microsoft.com/office/drawing/2014/main" id="{A8AB9A21-A130-1B41-D279-3A8D889A8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08" y="2389895"/>
              <a:ext cx="2239451" cy="75708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019C73-A546-7C5E-6FA2-6E2535E61E26}"/>
                </a:ext>
              </a:extLst>
            </p:cNvPr>
            <p:cNvSpPr/>
            <p:nvPr/>
          </p:nvSpPr>
          <p:spPr>
            <a:xfrm>
              <a:off x="561860" y="2448124"/>
              <a:ext cx="1002535" cy="6313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4828EBD5-E35D-03B0-76B1-9F8F8C4212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331"/>
            <a:stretch>
              <a:fillRect/>
            </a:stretch>
          </p:blipFill>
          <p:spPr bwMode="auto">
            <a:xfrm>
              <a:off x="731575" y="2448124"/>
              <a:ext cx="648850" cy="631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73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7" grpId="0"/>
      <p:bldP spid="9" grpId="0"/>
      <p:bldP spid="12" grpId="0"/>
      <p:bldP spid="14" grpId="0"/>
    </p:bldLst>
  </p:timing>
</p:sld>
</file>

<file path=ppt/theme/theme1.xml><?xml version="1.0" encoding="utf-8"?>
<a:theme xmlns:a="http://schemas.openxmlformats.org/drawingml/2006/main" name="Retrospect">
  <a:themeElements>
    <a:clrScheme name="QUEENS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2C6571"/>
      </a:accent1>
      <a:accent2>
        <a:srgbClr val="A3CDD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000BFE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716520-951b-45ab-a17a-be76cce3c861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8C0702D920E4ABF1A8216D4C04962" ma:contentTypeVersion="11" ma:contentTypeDescription="Ein neues Dokument erstellen." ma:contentTypeScope="" ma:versionID="9b6d5c0bc952cb7b595fe4cc5fa94473">
  <xsd:schema xmlns:xsd="http://www.w3.org/2001/XMLSchema" xmlns:xs="http://www.w3.org/2001/XMLSchema" xmlns:p="http://schemas.microsoft.com/office/2006/metadata/properties" xmlns:ns3="4f716520-951b-45ab-a17a-be76cce3c861" xmlns:ns4="4207c46c-8a3e-4dbf-bf7b-99498f293730" targetNamespace="http://schemas.microsoft.com/office/2006/metadata/properties" ma:root="true" ma:fieldsID="dfb1a2d06460bb42e1136393c492e814" ns3:_="" ns4:_="">
    <xsd:import namespace="4f716520-951b-45ab-a17a-be76cce3c861"/>
    <xsd:import namespace="4207c46c-8a3e-4dbf-bf7b-99498f2937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716520-951b-45ab-a17a-be76cce3c8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07c46c-8a3e-4dbf-bf7b-99498f29373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8FA40C-0B92-47BC-A4C5-BBCD145651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966CA2-D5D3-4FFD-BC2F-2E78463E43E4}">
  <ds:schemaRefs>
    <ds:schemaRef ds:uri="4207c46c-8a3e-4dbf-bf7b-99498f293730"/>
    <ds:schemaRef ds:uri="4f716520-951b-45ab-a17a-be76cce3c86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70FA56-70A2-4CD6-88F9-B83B09D4E27D}">
  <ds:schemaRefs>
    <ds:schemaRef ds:uri="4207c46c-8a3e-4dbf-bf7b-99498f293730"/>
    <ds:schemaRef ds:uri="4f716520-951b-45ab-a17a-be76cce3c86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21599</TotalTime>
  <Words>2515</Words>
  <Application>Microsoft Macintosh PowerPoint</Application>
  <PresentationFormat>Widescreen</PresentationFormat>
  <Paragraphs>533</Paragraphs>
  <Slides>22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Calibri Light</vt:lpstr>
      <vt:lpstr>Cambria Math</vt:lpstr>
      <vt:lpstr>Courier New</vt:lpstr>
      <vt:lpstr>Courier New,monospace</vt:lpstr>
      <vt:lpstr>Verdana</vt:lpstr>
      <vt:lpstr>Wingdings</vt:lpstr>
      <vt:lpstr>Retrospect</vt:lpstr>
      <vt:lpstr>Office</vt:lpstr>
      <vt:lpstr>PowerPoint Presentation</vt:lpstr>
      <vt:lpstr>Challenges for Multi-Query Analyses</vt:lpstr>
      <vt:lpstr>How to quantify uncertainties?</vt:lpstr>
      <vt:lpstr>Forward Uncertainty Quantification</vt:lpstr>
      <vt:lpstr>Forward UQ – Beam example</vt:lpstr>
      <vt:lpstr>Forward UQ – Our research</vt:lpstr>
      <vt:lpstr>Bayesian inverse analysis / Backward UQ</vt:lpstr>
      <vt:lpstr>Bayesian inverse analysis – Beam example</vt:lpstr>
      <vt:lpstr>Bayesian inverse analysis – Our research</vt:lpstr>
      <vt:lpstr>Exploiting uncertainties</vt:lpstr>
      <vt:lpstr>Global sensitivity analysis</vt:lpstr>
      <vt:lpstr>Global sensitivity analysis – Beam example</vt:lpstr>
      <vt:lpstr>Global sensitivity analysis – Our research</vt:lpstr>
      <vt:lpstr>Optimization (under Uncertainty)</vt:lpstr>
      <vt:lpstr>Optimization - Beam example</vt:lpstr>
      <vt:lpstr>Optimization - Our research</vt:lpstr>
      <vt:lpstr>Surrogate modeling</vt:lpstr>
      <vt:lpstr>Surrogate modeling - Our research</vt:lpstr>
      <vt:lpstr>Collaboration is essential:</vt:lpstr>
      <vt:lpstr>AutoM(Q)Ate your research </vt:lpstr>
      <vt:lpstr>You are welcome to join! Connect with us on GitHub.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</dc:title>
  <dc:creator/>
  <cp:lastModifiedBy>Sebastian Brandstäter</cp:lastModifiedBy>
  <cp:revision>151</cp:revision>
  <dcterms:created xsi:type="dcterms:W3CDTF">2023-01-23T11:56:10Z</dcterms:created>
  <dcterms:modified xsi:type="dcterms:W3CDTF">2025-10-06T10:58:56Z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0x010100D918C0702D920E4ABF1A8216D4C04962</vt:lpwstr>
  </property>
</Properties>
</file>